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69" r:id="rId2"/>
    <p:sldId id="347" r:id="rId3"/>
    <p:sldId id="349" r:id="rId4"/>
    <p:sldId id="465" r:id="rId5"/>
    <p:sldId id="516" r:id="rId6"/>
    <p:sldId id="476" r:id="rId7"/>
    <p:sldId id="521" r:id="rId8"/>
    <p:sldId id="520" r:id="rId9"/>
    <p:sldId id="497" r:id="rId10"/>
    <p:sldId id="474" r:id="rId11"/>
    <p:sldId id="499" r:id="rId12"/>
    <p:sldId id="495" r:id="rId13"/>
    <p:sldId id="463" r:id="rId14"/>
    <p:sldId id="355" r:id="rId15"/>
    <p:sldId id="373" r:id="rId16"/>
    <p:sldId id="375" r:id="rId17"/>
    <p:sldId id="372" r:id="rId18"/>
    <p:sldId id="397" r:id="rId19"/>
    <p:sldId id="561" r:id="rId20"/>
    <p:sldId id="395" r:id="rId21"/>
    <p:sldId id="396" r:id="rId22"/>
    <p:sldId id="333" r:id="rId23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Poppins" panose="00000500000000000000" pitchFamily="2" charset="0"/>
      <p:regular r:id="rId30"/>
      <p:bold r:id="rId31"/>
      <p:italic r:id="rId32"/>
      <p:boldItalic r:id="rId33"/>
    </p:embeddedFont>
    <p:embeddedFont>
      <p:font typeface="Poppins Black" panose="00000A00000000000000" pitchFamily="2" charset="0"/>
      <p:bold r:id="rId34"/>
      <p:boldItalic r:id="rId35"/>
    </p:embeddedFont>
    <p:embeddedFont>
      <p:font typeface="Poppins ExtraBold" panose="00000900000000000000" pitchFamily="2" charset="0"/>
      <p:bold r:id="rId36"/>
      <p:boldItalic r:id="rId37"/>
    </p:embeddedFont>
  </p:embeddedFontLst>
  <p:defaultTextStyle>
    <a:defPPr>
      <a:defRPr lang="fr-FR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CHON Sandra 139785" initials="TS1" lastIdx="3" clrIdx="0"/>
  <p:cmAuthor id="2" name="SILVESTRE Timothée 244385" initials="ST2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83" autoAdjust="0"/>
    <p:restoredTop sz="86101" autoAdjust="0"/>
  </p:normalViewPr>
  <p:slideViewPr>
    <p:cSldViewPr snapToGrid="0">
      <p:cViewPr varScale="1">
        <p:scale>
          <a:sx n="66" d="100"/>
          <a:sy n="66" d="100"/>
        </p:scale>
        <p:origin x="500" y="44"/>
      </p:cViewPr>
      <p:guideLst>
        <p:guide orient="horz" pos="2160"/>
        <p:guide pos="384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-27112"/>
    </p:cViewPr>
  </p:sorterViewPr>
  <p:notesViewPr>
    <p:cSldViewPr snapToGrid="0">
      <p:cViewPr varScale="1">
        <p:scale>
          <a:sx n="55" d="100"/>
          <a:sy n="55" d="100"/>
        </p:scale>
        <p:origin x="2860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0597235-FA1E-4970-9E69-E9B2E69C61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529EC4D-F967-4E9E-8218-784C40F1B6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1C0F1-8A6A-4530-A259-A51AB90099D6}" type="datetimeFigureOut">
              <a:rPr lang="fr-FR" smtClean="0"/>
              <a:t>01/07/2026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3947EBA-29A9-4A3C-B6C8-8B2955BE99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659D6BC-90C4-4EFA-83D5-C36D894535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F67EB-5489-4D99-9BE0-83228484E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2712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2814300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00178321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5C2B5AC-F81D-469C-ADE7-402A20B32007}" type="datetimeFigureOut">
              <a:rPr lang="fr-FR"/>
              <a:t>01/07/2026</a:t>
            </a:fld>
            <a:endParaRPr lang="fr-FR"/>
          </a:p>
        </p:txBody>
      </p:sp>
      <p:sp>
        <p:nvSpPr>
          <p:cNvPr id="2143941319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2108579260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50757962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7697618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87C14E6-2559-451E-807A-4A34163A34D7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Le partenariat de DATA 2040 a regroupé 14 industriels français et le ministère des armées</a:t>
            </a:r>
          </a:p>
          <a:p>
            <a:r>
              <a:rPr lang="fr-F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Le groupe comprend des acteurs de l’</a:t>
            </a:r>
            <a:r>
              <a:rPr lang="fr-FR" sz="1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héebergement</a:t>
            </a:r>
            <a:r>
              <a:rPr lang="fr-F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 de la donnée, des réseaux </a:t>
            </a:r>
            <a:r>
              <a:rPr lang="fr-FR" sz="1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telecom</a:t>
            </a:r>
            <a:r>
              <a:rPr lang="fr-F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 et </a:t>
            </a:r>
            <a:r>
              <a:rPr lang="fr-FR" sz="1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energie</a:t>
            </a:r>
            <a:r>
              <a:rPr lang="fr-F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, et les </a:t>
            </a:r>
            <a:r>
              <a:rPr lang="fr-FR" sz="1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créaateurs</a:t>
            </a:r>
            <a:r>
              <a:rPr lang="fr-F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 et utilisateurs de la data afin d’avoir un continuum technologique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Le </a:t>
            </a:r>
            <a:r>
              <a:rPr lang="fr-FR" sz="1200" b="1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CEA</a:t>
            </a:r>
            <a:r>
              <a:rPr lang="fr-FR" sz="12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 a coordonné cette démarche en s’appuyant sur l’expertise en prospective du </a:t>
            </a:r>
            <a:r>
              <a:rPr lang="fr-FR" sz="12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du</a:t>
            </a:r>
            <a:r>
              <a:rPr lang="fr-FR" sz="12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 </a:t>
            </a:r>
            <a:r>
              <a:rPr lang="fr-FR" sz="1200" b="1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cabinet GERPA</a:t>
            </a:r>
            <a:r>
              <a:rPr lang="fr-FR" sz="12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, </a:t>
            </a:r>
            <a:endParaRPr lang="fr-FR" sz="1800" dirty="0">
              <a:effectLst/>
              <a:latin typeface="Calibri" panose="020F0502020204030204" pitchFamily="34" charset="0"/>
              <a:ea typeface="MS Mincho" panose="02020609040205080304" pitchFamily="49" charset="-128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7C14E6-2559-451E-807A-4A34163A34D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555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7C14E6-2559-451E-807A-4A34163A34D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825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7C14E6-2559-451E-807A-4A34163A34D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281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Dans le scénario croissance débridée, tout apport d’énergie est la bienvenue pour pouvoir répondre à la demande. Par conséquent, l’énergie est apportée en locale si le réseau n’est pas suffisant (SMR pour les DC par exemple), La donnée remonte dans les </a:t>
            </a:r>
            <a:r>
              <a:rPr lang="fr-FR" dirty="0" err="1"/>
              <a:t>hyperscalers</a:t>
            </a:r>
            <a:r>
              <a:rPr lang="fr-FR" dirty="0"/>
              <a:t>. Le </a:t>
            </a:r>
            <a:r>
              <a:rPr lang="fr-FR" dirty="0" err="1"/>
              <a:t>edge</a:t>
            </a:r>
            <a:r>
              <a:rPr lang="fr-FR" dirty="0"/>
              <a:t> se </a:t>
            </a:r>
            <a:r>
              <a:rPr lang="fr-FR" dirty="0" err="1"/>
              <a:t>deploie</a:t>
            </a:r>
            <a:r>
              <a:rPr lang="fr-FR" dirty="0"/>
              <a:t> en fonction des besoins d’usages</a:t>
            </a:r>
          </a:p>
          <a:p>
            <a:r>
              <a:rPr lang="fr-FR" dirty="0"/>
              <a:t>Dans le cycle de </a:t>
            </a:r>
            <a:r>
              <a:rPr lang="fr-FR" dirty="0" err="1"/>
              <a:t>hype</a:t>
            </a:r>
            <a:r>
              <a:rPr lang="fr-FR" dirty="0"/>
              <a:t>, </a:t>
            </a:r>
            <a:r>
              <a:rPr lang="fr-FR" dirty="0" err="1"/>
              <a:t>l’energie</a:t>
            </a:r>
            <a:r>
              <a:rPr lang="fr-FR" dirty="0"/>
              <a:t> et la donnée est centralisées pour facilité le retour sur investissement. </a:t>
            </a:r>
          </a:p>
          <a:p>
            <a:r>
              <a:rPr lang="fr-FR" dirty="0"/>
              <a:t>Le renouveau Européen demande plus de résilience, ce qui favorise : le développement de cloud souverain </a:t>
            </a:r>
            <a:r>
              <a:rPr lang="fr-FR" dirty="0" err="1"/>
              <a:t>europeen</a:t>
            </a:r>
            <a:r>
              <a:rPr lang="fr-FR" dirty="0"/>
              <a:t>. La donnée sensible est hébergée localement. </a:t>
            </a:r>
            <a:r>
              <a:rPr lang="fr-FR" dirty="0" err="1"/>
              <a:t>L’energie</a:t>
            </a:r>
            <a:r>
              <a:rPr lang="fr-FR" dirty="0"/>
              <a:t> est centralisée avec un mixte nucléaire, ENR et du stockage.</a:t>
            </a:r>
          </a:p>
          <a:p>
            <a:r>
              <a:rPr lang="fr-FR" dirty="0"/>
              <a:t>Frugal IT é Résilience : l’instabilité (politique, énergétique climatique) favorise le développement d’énergie et de la gestion de la donnée en proximité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7C14E6-2559-451E-807A-4A34163A34D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631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7C14E6-2559-451E-807A-4A34163A34D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466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7C14E6-2559-451E-807A-4A34163A34D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367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358728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6940208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44426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17B44BF-2AD7-9969-0FAD-BC5388BD8811}" type="slidenum">
              <a:rPr/>
              <a:t>22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738109" name="Titre 1"/>
          <p:cNvSpPr>
            <a:spLocks noGrp="1"/>
          </p:cNvSpPr>
          <p:nvPr>
            <p:ph type="ctrTitle"/>
          </p:nvPr>
        </p:nvSpPr>
        <p:spPr bwMode="auto">
          <a:xfrm>
            <a:off x="731837" y="1970808"/>
            <a:ext cx="7433107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705898219" name="Sous-titre 2"/>
          <p:cNvSpPr>
            <a:spLocks noGrp="1"/>
          </p:cNvSpPr>
          <p:nvPr>
            <p:ph type="subTitle" idx="1"/>
          </p:nvPr>
        </p:nvSpPr>
        <p:spPr bwMode="auto">
          <a:xfrm>
            <a:off x="731837" y="3578947"/>
            <a:ext cx="7433107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Modifier le style des sous-titres du masque</a:t>
            </a:r>
            <a:endParaRPr/>
          </a:p>
        </p:txBody>
      </p:sp>
      <p:pic>
        <p:nvPicPr>
          <p:cNvPr id="475111560" name="Logo CEA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1309937" y="6009970"/>
            <a:ext cx="534592" cy="534590"/>
          </a:xfrm>
          <a:prstGeom prst="rect">
            <a:avLst/>
          </a:prstGeom>
        </p:spPr>
      </p:pic>
      <p:sp>
        <p:nvSpPr>
          <p:cNvPr id="558523114" name="ZoneTexte 9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  <a:endParaRPr/>
          </a:p>
        </p:txBody>
      </p:sp>
      <p:sp>
        <p:nvSpPr>
          <p:cNvPr id="1661662890" name="Espace réservé du texte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>
              <a:defRPr/>
            </a:pPr>
            <a:r>
              <a:rPr lang="fr-FR"/>
              <a:t>Emplacement logotypes financeurs/partenaires</a:t>
            </a:r>
            <a:endParaRPr/>
          </a:p>
        </p:txBody>
      </p:sp>
      <p:pic>
        <p:nvPicPr>
          <p:cNvPr id="2090663983" name="Image 11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731838" y="2200342"/>
            <a:ext cx="2620962" cy="315236"/>
          </a:xfrm>
          <a:prstGeom prst="rect">
            <a:avLst/>
          </a:prstGeom>
        </p:spPr>
      </p:pic>
      <p:pic>
        <p:nvPicPr>
          <p:cNvPr id="1629156174" name="Image 13"/>
          <p:cNvPicPr>
            <a:picLocks noChangeAspect="1"/>
          </p:cNvPicPr>
          <p:nvPr userDrawn="1"/>
        </p:nvPicPr>
        <p:blipFill>
          <a:blip r:embed="rId5"/>
          <a:srcRect l="-22050" t="50000" r="32152" b="9069"/>
          <a:stretch/>
        </p:blipFill>
        <p:spPr bwMode="auto">
          <a:xfrm flipV="1">
            <a:off x="5121962" y="0"/>
            <a:ext cx="8077200" cy="6858000"/>
          </a:xfrm>
          <a:prstGeom prst="rect">
            <a:avLst/>
          </a:prstGeom>
        </p:spPr>
      </p:pic>
      <p:pic>
        <p:nvPicPr>
          <p:cNvPr id="97186262" name="Image 16"/>
          <p:cNvPicPr>
            <a:picLocks noChangeAspect="1"/>
          </p:cNvPicPr>
          <p:nvPr userDrawn="1"/>
        </p:nvPicPr>
        <p:blipFill>
          <a:blip r:embed="rId5"/>
          <a:srcRect l="-22050" t="50000" r="32152" b="9069"/>
          <a:stretch/>
        </p:blipFill>
        <p:spPr bwMode="auto">
          <a:xfrm flipV="1">
            <a:off x="5121962" y="0"/>
            <a:ext cx="8077200" cy="6858000"/>
          </a:xfrm>
          <a:prstGeom prst="rect">
            <a:avLst/>
          </a:prstGeom>
        </p:spPr>
      </p:pic>
      <p:pic>
        <p:nvPicPr>
          <p:cNvPr id="195614571" name="Image 17"/>
          <p:cNvPicPr>
            <a:picLocks noChangeAspect="1"/>
          </p:cNvPicPr>
          <p:nvPr userDrawn="1"/>
        </p:nvPicPr>
        <p:blipFill>
          <a:blip r:embed="rId5"/>
          <a:srcRect l="-17831" t="-2362" r="27935" b="39840"/>
          <a:stretch/>
        </p:blipFill>
        <p:spPr bwMode="auto">
          <a:xfrm rot="4072382" flipV="1">
            <a:off x="4556242" y="199061"/>
            <a:ext cx="8077200" cy="104761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u + visu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5492974" name="Espace réservé pour une image  60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332660" y="-844062"/>
            <a:ext cx="8303942" cy="8158442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Insérez ou glissez votre image icia</a:t>
            </a:r>
          </a:p>
        </p:txBody>
      </p:sp>
      <p:sp>
        <p:nvSpPr>
          <p:cNvPr id="952178090" name="ZoneTexte 6"/>
          <p:cNvSpPr txBox="1"/>
          <p:nvPr userDrawn="1"/>
        </p:nvSpPr>
        <p:spPr bwMode="auto"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  <a:endParaRPr/>
          </a:p>
          <a:p>
            <a:pPr>
              <a:defRPr/>
            </a:pPr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48185154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731838" y="1381125"/>
            <a:ext cx="6118657" cy="4532313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947249900" name="Titre 10"/>
          <p:cNvSpPr>
            <a:spLocks noGrp="1"/>
          </p:cNvSpPr>
          <p:nvPr>
            <p:ph type="title"/>
          </p:nvPr>
        </p:nvSpPr>
        <p:spPr bwMode="auto">
          <a:xfrm>
            <a:off x="731840" y="314036"/>
            <a:ext cx="6118656" cy="871826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</a:p>
        </p:txBody>
      </p:sp>
      <p:grpSp>
        <p:nvGrpSpPr>
          <p:cNvPr id="2064726188" name="Groupe 20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22" name="Rectangle 21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4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5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isuel +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7563087" name="Espace réservé pour une image  60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-3711598" y="-844062"/>
            <a:ext cx="8303942" cy="8158442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Insérez ou glissez votre image icia</a:t>
            </a:r>
          </a:p>
        </p:txBody>
      </p:sp>
      <p:sp>
        <p:nvSpPr>
          <p:cNvPr id="1616952225" name="ZoneTexte 6"/>
          <p:cNvSpPr txBox="1"/>
          <p:nvPr userDrawn="1"/>
        </p:nvSpPr>
        <p:spPr bwMode="auto"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  <a:endParaRPr/>
          </a:p>
          <a:p>
            <a:pPr>
              <a:defRPr/>
            </a:pPr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170148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480916" y="1381125"/>
            <a:ext cx="5979247" cy="4532313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1308159802" name="Titre 10"/>
          <p:cNvSpPr>
            <a:spLocks noGrp="1"/>
          </p:cNvSpPr>
          <p:nvPr>
            <p:ph type="title"/>
          </p:nvPr>
        </p:nvSpPr>
        <p:spPr bwMode="auto">
          <a:xfrm>
            <a:off x="5483721" y="314036"/>
            <a:ext cx="5976441" cy="871826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</a:p>
        </p:txBody>
      </p:sp>
      <p:grpSp>
        <p:nvGrpSpPr>
          <p:cNvPr id="1715017901" name="Groupe 26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28" name="Rectangle 27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9" name="Image 28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30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31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5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6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764874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1250102184" name="ZoneTexte 6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  <a:endParaRPr/>
          </a:p>
        </p:txBody>
      </p:sp>
      <p:sp>
        <p:nvSpPr>
          <p:cNvPr id="21301985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1036608634" name="Groupe 21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23" name="Rectangle 22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4" name="Image 23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5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6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1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9350767" name="ZoneTexte 5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  <a:endParaRPr/>
          </a:p>
        </p:txBody>
      </p:sp>
      <p:sp>
        <p:nvSpPr>
          <p:cNvPr id="1867969438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715643327" name="Groupe 19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21" name="Rectangle 20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dirty="0"/>
            </a:p>
          </p:txBody>
        </p:sp>
        <p:pic>
          <p:nvPicPr>
            <p:cNvPr id="22" name="Image 21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3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4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4106213" name="ZoneTexte 4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  <a:endParaRPr/>
          </a:p>
        </p:txBody>
      </p:sp>
      <p:grpSp>
        <p:nvGrpSpPr>
          <p:cNvPr id="1552561412" name="Groupe 18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20" name="Rectangle 19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1" name="Image 20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2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3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4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tervenan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0211526" name="Rectangle 34"/>
          <p:cNvSpPr/>
          <p:nvPr userDrawn="1"/>
        </p:nvSpPr>
        <p:spPr bwMode="auto"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>
              <a:defRPr/>
            </a:pPr>
            <a:endParaRPr lang="fr-FR"/>
          </a:p>
        </p:txBody>
      </p:sp>
      <p:sp>
        <p:nvSpPr>
          <p:cNvPr id="1268748599" name="ZoneTexte 5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  <a:endParaRPr/>
          </a:p>
        </p:txBody>
      </p:sp>
      <p:sp>
        <p:nvSpPr>
          <p:cNvPr id="960367050" name="Espace réservé du texte 8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>
              <a:defRPr/>
            </a:pPr>
            <a:r>
              <a:rPr lang="fr-FR"/>
              <a:t>Prénom NOM</a:t>
            </a:r>
            <a:endParaRPr/>
          </a:p>
          <a:p>
            <a:pPr lvl="1">
              <a:defRPr/>
            </a:pPr>
            <a:r>
              <a:rPr lang="fr-FR"/>
              <a:t>Fonctions</a:t>
            </a:r>
            <a:endParaRPr/>
          </a:p>
        </p:txBody>
      </p:sp>
      <p:sp>
        <p:nvSpPr>
          <p:cNvPr id="280334311" name="Espace réservé du texte 8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>
              <a:defRPr/>
            </a:pPr>
            <a:r>
              <a:rPr lang="fr-FR"/>
              <a:t>Prénom NOM</a:t>
            </a:r>
            <a:endParaRPr/>
          </a:p>
          <a:p>
            <a:pPr lvl="1">
              <a:defRPr/>
            </a:pPr>
            <a:r>
              <a:rPr lang="fr-FR"/>
              <a:t>Fonctions</a:t>
            </a:r>
            <a:endParaRPr/>
          </a:p>
        </p:txBody>
      </p:sp>
      <p:sp>
        <p:nvSpPr>
          <p:cNvPr id="278877911" name="Espace réservé du texte 8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>
              <a:defRPr/>
            </a:pPr>
            <a:r>
              <a:rPr lang="fr-FR"/>
              <a:t>Prénom NOM</a:t>
            </a:r>
            <a:endParaRPr/>
          </a:p>
          <a:p>
            <a:pPr lvl="1">
              <a:defRPr/>
            </a:pPr>
            <a:r>
              <a:rPr lang="fr-FR"/>
              <a:t>Fonctions</a:t>
            </a:r>
            <a:endParaRPr/>
          </a:p>
        </p:txBody>
      </p:sp>
      <p:sp>
        <p:nvSpPr>
          <p:cNvPr id="1303722299" name="Espace réservé du texte 8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>
              <a:defRPr/>
            </a:pPr>
            <a:r>
              <a:rPr lang="fr-FR"/>
              <a:t>Prénom NOM</a:t>
            </a:r>
            <a:endParaRPr/>
          </a:p>
          <a:p>
            <a:pPr lvl="1">
              <a:defRPr/>
            </a:pPr>
            <a:r>
              <a:rPr lang="fr-FR"/>
              <a:t>Fonctions</a:t>
            </a:r>
            <a:endParaRPr/>
          </a:p>
        </p:txBody>
      </p:sp>
      <p:sp>
        <p:nvSpPr>
          <p:cNvPr id="76818923" name="図プレースホルダー 9"/>
          <p:cNvSpPr>
            <a:spLocks noGrp="1"/>
          </p:cNvSpPr>
          <p:nvPr>
            <p:ph type="pic" sz="quarter" idx="15" hasCustomPrompt="1"/>
          </p:nvPr>
        </p:nvSpPr>
        <p:spPr bwMode="auto"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Insérez un portrait ici</a:t>
            </a:r>
            <a:endParaRPr/>
          </a:p>
        </p:txBody>
      </p:sp>
      <p:sp>
        <p:nvSpPr>
          <p:cNvPr id="296137770" name="図プレースホルダー 9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Insérez un portrait ici</a:t>
            </a:r>
            <a:endParaRPr/>
          </a:p>
        </p:txBody>
      </p:sp>
      <p:sp>
        <p:nvSpPr>
          <p:cNvPr id="191725040" name="図プレースホルダー 9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Insérez un portrait ici</a:t>
            </a:r>
            <a:endParaRPr/>
          </a:p>
        </p:txBody>
      </p:sp>
      <p:sp>
        <p:nvSpPr>
          <p:cNvPr id="2047951486" name="図プレースホルダー 9"/>
          <p:cNvSpPr>
            <a:spLocks noGrp="1"/>
          </p:cNvSpPr>
          <p:nvPr>
            <p:ph type="pic" sz="quarter" idx="21" hasCustomPrompt="1"/>
          </p:nvPr>
        </p:nvSpPr>
        <p:spPr bwMode="auto"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Insérez un portrait ici</a:t>
            </a:r>
            <a:endParaRPr/>
          </a:p>
        </p:txBody>
      </p:sp>
      <p:sp>
        <p:nvSpPr>
          <p:cNvPr id="80170138" name="ZoneTexte 35"/>
          <p:cNvSpPr txBox="1"/>
          <p:nvPr userDrawn="1"/>
        </p:nvSpPr>
        <p:spPr bwMode="auto"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  <a:endParaRPr/>
          </a:p>
        </p:txBody>
      </p:sp>
      <p:sp>
        <p:nvSpPr>
          <p:cNvPr id="1157057478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245531581" name="Groupe 39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41" name="Rectangle 40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42" name="Image 41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43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44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45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46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47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48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49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tervenant / CV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5767278" name="Rectangle 15"/>
          <p:cNvSpPr/>
          <p:nvPr userDrawn="1"/>
        </p:nvSpPr>
        <p:spPr bwMode="auto"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>
              <a:defRPr/>
            </a:pPr>
            <a:endParaRPr lang="fr-FR"/>
          </a:p>
        </p:txBody>
      </p:sp>
      <p:sp>
        <p:nvSpPr>
          <p:cNvPr id="561420193" name="ZoneTexte 5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  <a:endParaRPr/>
          </a:p>
        </p:txBody>
      </p:sp>
      <p:sp>
        <p:nvSpPr>
          <p:cNvPr id="1442016343" name="Espace réservé du texte 2"/>
          <p:cNvSpPr>
            <a:spLocks noGrp="1"/>
          </p:cNvSpPr>
          <p:nvPr>
            <p:ph type="body" idx="1" hasCustomPrompt="1"/>
          </p:nvPr>
        </p:nvSpPr>
        <p:spPr bwMode="auto"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Prénom NOM</a:t>
            </a:r>
            <a:endParaRPr/>
          </a:p>
          <a:p>
            <a:pPr lvl="1">
              <a:defRPr/>
            </a:pPr>
            <a:r>
              <a:rPr lang="fr-FR"/>
              <a:t>Fonction/titre</a:t>
            </a:r>
            <a:endParaRPr/>
          </a:p>
        </p:txBody>
      </p:sp>
      <p:sp>
        <p:nvSpPr>
          <p:cNvPr id="1554063050" name="Espace réservé du texte 20"/>
          <p:cNvSpPr>
            <a:spLocks noGrp="1"/>
          </p:cNvSpPr>
          <p:nvPr>
            <p:ph type="body" sz="quarter" idx="14"/>
          </p:nvPr>
        </p:nvSpPr>
        <p:spPr bwMode="auto">
          <a:xfrm>
            <a:off x="3467100" y="2413000"/>
            <a:ext cx="7993063" cy="35004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2060453665" name="図プレースホルダー 9"/>
          <p:cNvSpPr>
            <a:spLocks noGrp="1"/>
          </p:cNvSpPr>
          <p:nvPr>
            <p:ph type="pic" sz="quarter" idx="15" hasCustomPrompt="1"/>
          </p:nvPr>
        </p:nvSpPr>
        <p:spPr bwMode="auto"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Insérez un portrait ici</a:t>
            </a:r>
            <a:endParaRPr/>
          </a:p>
        </p:txBody>
      </p:sp>
      <p:sp>
        <p:nvSpPr>
          <p:cNvPr id="514501960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76283254" name="Groupe 28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30" name="Rectangle 29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31" name="Image 30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32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33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5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7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8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9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itation Bleu foncé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7546079" name="Rectangle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270609299" name="ZoneTexte 28"/>
          <p:cNvSpPr txBox="1"/>
          <p:nvPr userDrawn="1"/>
        </p:nvSpPr>
        <p:spPr bwMode="auto"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  <a:endParaRPr/>
          </a:p>
          <a:p>
            <a:pPr>
              <a:defRPr/>
            </a:pPr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91539790" name="ZoneTexte 12"/>
          <p:cNvSpPr txBox="1"/>
          <p:nvPr userDrawn="1"/>
        </p:nvSpPr>
        <p:spPr bwMode="auto">
          <a:xfrm>
            <a:off x="327692" y="1548039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3500">
                <a:solidFill>
                  <a:schemeClr val="bg1"/>
                </a:solidFill>
                <a:latin typeface="Poppins Black"/>
              </a:rPr>
              <a:t>“</a:t>
            </a:r>
            <a:endParaRPr/>
          </a:p>
        </p:txBody>
      </p:sp>
      <p:sp>
        <p:nvSpPr>
          <p:cNvPr id="152984818" name="ZoneTexte 14"/>
          <p:cNvSpPr txBox="1"/>
          <p:nvPr userDrawn="1"/>
        </p:nvSpPr>
        <p:spPr bwMode="auto"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  <a:endParaRPr/>
          </a:p>
          <a:p>
            <a:pPr>
              <a:defRPr/>
            </a:pPr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19297013" name="Espace réservé du texte 2"/>
          <p:cNvSpPr>
            <a:spLocks noGrp="1"/>
          </p:cNvSpPr>
          <p:nvPr>
            <p:ph type="body" idx="1" hasCustomPrompt="1"/>
          </p:nvPr>
        </p:nvSpPr>
        <p:spPr bwMode="auto"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Ici l’auteur de la citation</a:t>
            </a:r>
            <a:endParaRPr/>
          </a:p>
        </p:txBody>
      </p:sp>
      <p:sp>
        <p:nvSpPr>
          <p:cNvPr id="975874153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Ici votre citation qui peut être sur plusieurs lignes ’’ </a:t>
            </a:r>
            <a:endParaRPr/>
          </a:p>
        </p:txBody>
      </p:sp>
      <p:grpSp>
        <p:nvGrpSpPr>
          <p:cNvPr id="1109122233" name="Groupe 17"/>
          <p:cNvGrpSpPr/>
          <p:nvPr userDrawn="1"/>
        </p:nvGrpSpPr>
        <p:grpSpPr bwMode="auto">
          <a:xfrm>
            <a:off x="324876" y="6343650"/>
            <a:ext cx="11542248" cy="316707"/>
            <a:chOff x="324876" y="6343650"/>
            <a:chExt cx="11542248" cy="316707"/>
          </a:xfrm>
        </p:grpSpPr>
        <p:pic>
          <p:nvPicPr>
            <p:cNvPr id="20" name="Image 19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1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2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5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itation cl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873834" name="Rectangle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926660273" name="ZoneTexte 28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  <a:endParaRPr/>
          </a:p>
        </p:txBody>
      </p:sp>
      <p:sp>
        <p:nvSpPr>
          <p:cNvPr id="1900835692" name="ZoneTexte 12"/>
          <p:cNvSpPr txBox="1"/>
          <p:nvPr userDrawn="1"/>
        </p:nvSpPr>
        <p:spPr bwMode="auto">
          <a:xfrm>
            <a:off x="327692" y="1548039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3500">
                <a:solidFill>
                  <a:schemeClr val="tx2"/>
                </a:solidFill>
                <a:latin typeface="Poppins Black"/>
              </a:rPr>
              <a:t>“</a:t>
            </a:r>
            <a:endParaRPr/>
          </a:p>
        </p:txBody>
      </p:sp>
      <p:sp>
        <p:nvSpPr>
          <p:cNvPr id="1494010582" name="ZoneTexte 14"/>
          <p:cNvSpPr txBox="1"/>
          <p:nvPr userDrawn="1"/>
        </p:nvSpPr>
        <p:spPr bwMode="auto"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  <a:endParaRPr/>
          </a:p>
          <a:p>
            <a:pPr>
              <a:defRPr/>
            </a:pPr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6046674" name="Espace réservé du texte 2"/>
          <p:cNvSpPr>
            <a:spLocks noGrp="1"/>
          </p:cNvSpPr>
          <p:nvPr>
            <p:ph type="body" idx="1" hasCustomPrompt="1"/>
          </p:nvPr>
        </p:nvSpPr>
        <p:spPr bwMode="auto"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Ici l’auteur de la citation</a:t>
            </a:r>
            <a:endParaRPr/>
          </a:p>
        </p:txBody>
      </p:sp>
      <p:sp>
        <p:nvSpPr>
          <p:cNvPr id="444128059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Ici votre citation qui peut être sur plusieurs lignes ’’ </a:t>
            </a:r>
            <a:endParaRPr/>
          </a:p>
        </p:txBody>
      </p:sp>
      <p:grpSp>
        <p:nvGrpSpPr>
          <p:cNvPr id="538920929" name="Groupe 27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30" name="Rectangle 29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31" name="Image 30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32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33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5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6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7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8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roces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1736636" name="ZoneTexte 5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  <a:endParaRPr/>
          </a:p>
        </p:txBody>
      </p:sp>
      <p:sp>
        <p:nvSpPr>
          <p:cNvPr id="494018526" name="Espace réservé du texte 11"/>
          <p:cNvSpPr>
            <a:spLocks noGrp="1" noChangeAspect="1"/>
          </p:cNvSpPr>
          <p:nvPr>
            <p:ph type="body" sz="quarter" idx="13" hasCustomPrompt="1"/>
          </p:nvPr>
        </p:nvSpPr>
        <p:spPr bwMode="auto">
          <a:xfrm>
            <a:off x="909039" y="1866901"/>
            <a:ext cx="1409699" cy="1409700"/>
          </a:xfrm>
          <a:prstGeom prst="rect">
            <a:avLst/>
          </a:prstGeom>
          <a:solidFill>
            <a:schemeClr val="accent1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>
              <a:defRPr/>
            </a:pPr>
            <a:r>
              <a:rPr lang="fr-FR"/>
              <a:t>Item</a:t>
            </a:r>
            <a:endParaRPr/>
          </a:p>
          <a:p>
            <a:pPr lvl="1">
              <a:defRPr/>
            </a:pPr>
            <a:r>
              <a:rPr lang="fr-FR"/>
              <a:t>0</a:t>
            </a:r>
            <a:endParaRPr/>
          </a:p>
        </p:txBody>
      </p:sp>
      <p:sp>
        <p:nvSpPr>
          <p:cNvPr id="180081050" name="Espace réservé du texte 14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1617339906" name="Espace réservé du texte 11"/>
          <p:cNvSpPr>
            <a:spLocks noGrp="1" noChangeAspect="1"/>
          </p:cNvSpPr>
          <p:nvPr>
            <p:ph type="body" sz="quarter" idx="15" hasCustomPrompt="1"/>
          </p:nvPr>
        </p:nvSpPr>
        <p:spPr bwMode="auto">
          <a:xfrm>
            <a:off x="3123108" y="1866901"/>
            <a:ext cx="1409699" cy="1409700"/>
          </a:xfrm>
          <a:prstGeom prst="rect">
            <a:avLst/>
          </a:prstGeom>
          <a:solidFill>
            <a:schemeClr val="accent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>
              <a:defRPr/>
            </a:pPr>
            <a:r>
              <a:rPr lang="fr-FR"/>
              <a:t>Item</a:t>
            </a:r>
            <a:endParaRPr/>
          </a:p>
          <a:p>
            <a:pPr lvl="1">
              <a:defRPr/>
            </a:pPr>
            <a:r>
              <a:rPr lang="fr-FR"/>
              <a:t>0</a:t>
            </a:r>
            <a:endParaRPr/>
          </a:p>
        </p:txBody>
      </p:sp>
      <p:sp>
        <p:nvSpPr>
          <p:cNvPr id="794071828" name="Espace réservé du texte 14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1840762714" name="Espace réservé du texte 11"/>
          <p:cNvSpPr>
            <a:spLocks noGrp="1" noChangeAspect="1"/>
          </p:cNvSpPr>
          <p:nvPr>
            <p:ph type="body" sz="quarter" idx="17" hasCustomPrompt="1"/>
          </p:nvPr>
        </p:nvSpPr>
        <p:spPr bwMode="auto">
          <a:xfrm>
            <a:off x="5337177" y="1866901"/>
            <a:ext cx="1409699" cy="1409700"/>
          </a:xfrm>
          <a:prstGeom prst="rect">
            <a:avLst/>
          </a:prstGeom>
          <a:solidFill>
            <a:schemeClr val="accent3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>
              <a:defRPr/>
            </a:pPr>
            <a:r>
              <a:rPr lang="fr-FR"/>
              <a:t>Item</a:t>
            </a:r>
            <a:endParaRPr/>
          </a:p>
          <a:p>
            <a:pPr lvl="1">
              <a:defRPr/>
            </a:pPr>
            <a:r>
              <a:rPr lang="fr-FR"/>
              <a:t>0</a:t>
            </a:r>
            <a:endParaRPr/>
          </a:p>
        </p:txBody>
      </p:sp>
      <p:sp>
        <p:nvSpPr>
          <p:cNvPr id="708352657" name="Espace réservé du texte 14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529926802" name="Espace réservé du texte 11"/>
          <p:cNvSpPr>
            <a:spLocks noGrp="1" noChangeAspect="1"/>
          </p:cNvSpPr>
          <p:nvPr>
            <p:ph type="body" sz="quarter" idx="19" hasCustomPrompt="1"/>
          </p:nvPr>
        </p:nvSpPr>
        <p:spPr bwMode="auto">
          <a:xfrm>
            <a:off x="7551246" y="1866901"/>
            <a:ext cx="1409699" cy="1409700"/>
          </a:xfrm>
          <a:prstGeom prst="rect">
            <a:avLst/>
          </a:prstGeom>
          <a:solidFill>
            <a:schemeClr val="accent5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>
              <a:defRPr/>
            </a:pPr>
            <a:r>
              <a:rPr lang="fr-FR"/>
              <a:t>Item</a:t>
            </a:r>
            <a:endParaRPr/>
          </a:p>
          <a:p>
            <a:pPr lvl="1">
              <a:defRPr/>
            </a:pPr>
            <a:r>
              <a:rPr lang="fr-FR"/>
              <a:t>0</a:t>
            </a:r>
            <a:endParaRPr/>
          </a:p>
        </p:txBody>
      </p:sp>
      <p:sp>
        <p:nvSpPr>
          <p:cNvPr id="12606375" name="Espace réservé du texte 1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58599412" name="Espace réservé du texte 11"/>
          <p:cNvSpPr>
            <a:spLocks noGrp="1" noChangeAspect="1"/>
          </p:cNvSpPr>
          <p:nvPr>
            <p:ph type="body" sz="quarter" idx="21" hasCustomPrompt="1"/>
          </p:nvPr>
        </p:nvSpPr>
        <p:spPr bwMode="auto">
          <a:xfrm>
            <a:off x="9765314" y="1866901"/>
            <a:ext cx="1409699" cy="1409700"/>
          </a:xfrm>
          <a:prstGeom prst="rect">
            <a:avLst/>
          </a:prstGeom>
          <a:solidFill>
            <a:schemeClr val="accent6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>
              <a:defRPr/>
            </a:pPr>
            <a:r>
              <a:rPr lang="fr-FR"/>
              <a:t>Item</a:t>
            </a:r>
            <a:endParaRPr/>
          </a:p>
          <a:p>
            <a:pPr lvl="1">
              <a:defRPr/>
            </a:pPr>
            <a:r>
              <a:rPr lang="fr-FR"/>
              <a:t>0</a:t>
            </a:r>
            <a:endParaRPr/>
          </a:p>
        </p:txBody>
      </p:sp>
      <p:sp>
        <p:nvSpPr>
          <p:cNvPr id="1691567179" name="Espace réservé du texte 1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584496480" name="ZoneTexte 29"/>
          <p:cNvSpPr txBox="1"/>
          <p:nvPr userDrawn="1"/>
        </p:nvSpPr>
        <p:spPr bwMode="auto"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  <a:endParaRPr/>
          </a:p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  <a:endParaRPr/>
          </a:p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  <a:endParaRPr/>
          </a:p>
        </p:txBody>
      </p:sp>
      <p:sp>
        <p:nvSpPr>
          <p:cNvPr id="671037360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882661139" name="Groupe 30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32" name="Rectangle 31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33" name="Image 32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34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35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47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48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49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0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im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2904875" name="ZoneTexte 9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  <a:endParaRPr/>
          </a:p>
        </p:txBody>
      </p:sp>
      <p:sp>
        <p:nvSpPr>
          <p:cNvPr id="1408539275" name="Rectangle 21"/>
          <p:cNvSpPr>
            <a:spLocks noChangeArrowheads="1"/>
          </p:cNvSpPr>
          <p:nvPr userDrawn="1"/>
        </p:nvSpPr>
        <p:spPr bwMode="auto">
          <a:xfrm>
            <a:off x="7110585" y="-1587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r-FR"/>
          </a:p>
        </p:txBody>
      </p:sp>
      <p:sp>
        <p:nvSpPr>
          <p:cNvPr id="680262192" name="Espace réservé pour une image  6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332660" y="-844062"/>
            <a:ext cx="8303942" cy="8158442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Insérez ou glissez votre image icia</a:t>
            </a:r>
          </a:p>
        </p:txBody>
      </p:sp>
      <p:sp>
        <p:nvSpPr>
          <p:cNvPr id="192656136" name="Espace réservé du texte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>
              <a:defRPr/>
            </a:pPr>
            <a:r>
              <a:rPr lang="fr-FR"/>
              <a:t>Emplacement logotypes financeurs/partenaires</a:t>
            </a:r>
            <a:endParaRPr/>
          </a:p>
        </p:txBody>
      </p:sp>
      <p:sp>
        <p:nvSpPr>
          <p:cNvPr id="685868437" name="Titre 1"/>
          <p:cNvSpPr>
            <a:spLocks noGrp="1"/>
          </p:cNvSpPr>
          <p:nvPr>
            <p:ph type="ctrTitle"/>
          </p:nvPr>
        </p:nvSpPr>
        <p:spPr bwMode="auto">
          <a:xfrm>
            <a:off x="731837" y="1970808"/>
            <a:ext cx="7433107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436524314" name="Sous-titre 2"/>
          <p:cNvSpPr>
            <a:spLocks noGrp="1"/>
          </p:cNvSpPr>
          <p:nvPr>
            <p:ph type="subTitle" idx="1"/>
          </p:nvPr>
        </p:nvSpPr>
        <p:spPr bwMode="auto">
          <a:xfrm>
            <a:off x="731837" y="3578947"/>
            <a:ext cx="7433107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Modifier le style des sous-titres du masque</a:t>
            </a:r>
            <a:endParaRPr/>
          </a:p>
        </p:txBody>
      </p:sp>
      <p:pic>
        <p:nvPicPr>
          <p:cNvPr id="1400960893" name="Image 1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31838" y="2200342"/>
            <a:ext cx="2620962" cy="315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FI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8763475" name="ZoneTexte 28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FIN</a:t>
            </a:r>
            <a:endParaRPr/>
          </a:p>
        </p:txBody>
      </p:sp>
      <p:sp>
        <p:nvSpPr>
          <p:cNvPr id="156827183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731837" y="3190343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Merci</a:t>
            </a:r>
            <a:endParaRPr/>
          </a:p>
        </p:txBody>
      </p:sp>
      <p:sp>
        <p:nvSpPr>
          <p:cNvPr id="1149450548" name="Espace réservé du texte 4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42949" y="4514773"/>
            <a:ext cx="3955175" cy="971626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>
              <a:defRPr/>
            </a:pPr>
            <a:r>
              <a:rPr lang="fr-FR"/>
              <a:t>Contact + coordonnées</a:t>
            </a:r>
            <a:endParaRPr/>
          </a:p>
        </p:txBody>
      </p:sp>
      <p:sp>
        <p:nvSpPr>
          <p:cNvPr id="713606202" name="Espace réservé du texte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>
              <a:defRPr/>
            </a:pPr>
            <a:r>
              <a:rPr lang="fr-FR"/>
              <a:t>Emplacement logotypes financeurs/partenaires</a:t>
            </a:r>
            <a:endParaRPr/>
          </a:p>
        </p:txBody>
      </p:sp>
      <p:pic>
        <p:nvPicPr>
          <p:cNvPr id="1714399367" name="Logo CEA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309937" y="6009970"/>
            <a:ext cx="534592" cy="534590"/>
          </a:xfrm>
          <a:prstGeom prst="rect">
            <a:avLst/>
          </a:prstGeom>
        </p:spPr>
      </p:pic>
      <p:pic>
        <p:nvPicPr>
          <p:cNvPr id="499620728" name="Image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31838" y="2200342"/>
            <a:ext cx="2620962" cy="315236"/>
          </a:xfrm>
          <a:prstGeom prst="rect">
            <a:avLst/>
          </a:prstGeom>
        </p:spPr>
      </p:pic>
      <p:pic>
        <p:nvPicPr>
          <p:cNvPr id="1739084764" name="Image 11"/>
          <p:cNvPicPr>
            <a:picLocks noChangeAspect="1"/>
          </p:cNvPicPr>
          <p:nvPr userDrawn="1"/>
        </p:nvPicPr>
        <p:blipFill>
          <a:blip r:embed="rId4"/>
          <a:srcRect l="-22050" t="50000" r="32152" b="9069"/>
          <a:stretch/>
        </p:blipFill>
        <p:spPr bwMode="auto">
          <a:xfrm flipV="1">
            <a:off x="5121962" y="0"/>
            <a:ext cx="8077200" cy="6858000"/>
          </a:xfrm>
          <a:prstGeom prst="rect">
            <a:avLst/>
          </a:prstGeom>
        </p:spPr>
      </p:pic>
      <p:pic>
        <p:nvPicPr>
          <p:cNvPr id="1694599748" name="Image 12"/>
          <p:cNvPicPr>
            <a:picLocks noChangeAspect="1"/>
          </p:cNvPicPr>
          <p:nvPr userDrawn="1"/>
        </p:nvPicPr>
        <p:blipFill>
          <a:blip r:embed="rId4"/>
          <a:srcRect l="-17831" t="-2362" r="27935" b="39840"/>
          <a:stretch/>
        </p:blipFill>
        <p:spPr bwMode="auto">
          <a:xfrm rot="4072382" flipV="1">
            <a:off x="4556242" y="199061"/>
            <a:ext cx="8077200" cy="104761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2422469" name="Espace réservé du contenu 2"/>
          <p:cNvSpPr>
            <a:spLocks noGrp="1"/>
          </p:cNvSpPr>
          <p:nvPr>
            <p:ph idx="1" hasCustomPrompt="1"/>
          </p:nvPr>
        </p:nvSpPr>
        <p:spPr bwMode="auto"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237405756" name="ZoneTexte 6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tx1"/>
                </a:solidFill>
              </a:rPr>
              <a:t>Disposition : Sommaire</a:t>
            </a:r>
            <a:endParaRPr/>
          </a:p>
        </p:txBody>
      </p:sp>
      <p:sp>
        <p:nvSpPr>
          <p:cNvPr id="15214955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731838" y="314036"/>
            <a:ext cx="10728325" cy="871826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tx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531269547" name="Groupe 4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16" name="Rectangle 15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19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0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1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2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7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9711348" name="Rectangle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40750930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Titre de la partie</a:t>
            </a:r>
            <a:endParaRPr/>
          </a:p>
        </p:txBody>
      </p:sp>
      <p:sp>
        <p:nvSpPr>
          <p:cNvPr id="62485718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1987326443" name="Espace réservé du texte 2"/>
          <p:cNvSpPr>
            <a:spLocks noGrp="1"/>
          </p:cNvSpPr>
          <p:nvPr>
            <p:ph type="body" idx="13" hasCustomPrompt="1"/>
          </p:nvPr>
        </p:nvSpPr>
        <p:spPr bwMode="auto">
          <a:xfrm>
            <a:off x="522287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Poppins ExtraBold"/>
                <a:cs typeface="Poppins ExtraBold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0</a:t>
            </a:r>
            <a:endParaRPr/>
          </a:p>
        </p:txBody>
      </p:sp>
      <p:sp>
        <p:nvSpPr>
          <p:cNvPr id="895978799" name="Rectangle 24"/>
          <p:cNvSpPr/>
          <p:nvPr userDrawn="1"/>
        </p:nvSpPr>
        <p:spPr bwMode="auto"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55798916" name="ZoneTexte 28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  <a:endParaRPr/>
          </a:p>
        </p:txBody>
      </p:sp>
      <p:grpSp>
        <p:nvGrpSpPr>
          <p:cNvPr id="1094465772" name="Groupe 17"/>
          <p:cNvGrpSpPr/>
          <p:nvPr userDrawn="1"/>
        </p:nvGrpSpPr>
        <p:grpSpPr bwMode="auto">
          <a:xfrm>
            <a:off x="324876" y="6343650"/>
            <a:ext cx="11542248" cy="316707"/>
            <a:chOff x="324876" y="6343650"/>
            <a:chExt cx="11542248" cy="316707"/>
          </a:xfrm>
        </p:grpSpPr>
        <p:pic>
          <p:nvPicPr>
            <p:cNvPr id="20" name="Image 19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1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2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6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7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5685351" name="Rectangle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9422541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Titre de la partie</a:t>
            </a:r>
            <a:endParaRPr/>
          </a:p>
        </p:txBody>
      </p:sp>
      <p:sp>
        <p:nvSpPr>
          <p:cNvPr id="793037244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2075058349" name="Espace réservé du texte 2"/>
          <p:cNvSpPr>
            <a:spLocks noGrp="1"/>
          </p:cNvSpPr>
          <p:nvPr>
            <p:ph type="body" idx="13" hasCustomPrompt="1"/>
          </p:nvPr>
        </p:nvSpPr>
        <p:spPr bwMode="auto">
          <a:xfrm>
            <a:off x="522287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Poppins ExtraBold"/>
                <a:cs typeface="Poppins ExtraBold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0</a:t>
            </a:r>
            <a:endParaRPr/>
          </a:p>
        </p:txBody>
      </p:sp>
      <p:sp>
        <p:nvSpPr>
          <p:cNvPr id="1590688828" name="Rectangle 24"/>
          <p:cNvSpPr/>
          <p:nvPr userDrawn="1"/>
        </p:nvSpPr>
        <p:spPr bwMode="auto"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72827465" name="ZoneTexte 28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  <a:endParaRPr/>
          </a:p>
        </p:txBody>
      </p:sp>
      <p:grpSp>
        <p:nvGrpSpPr>
          <p:cNvPr id="2006967801" name="Groupe 17"/>
          <p:cNvGrpSpPr/>
          <p:nvPr userDrawn="1"/>
        </p:nvGrpSpPr>
        <p:grpSpPr bwMode="auto">
          <a:xfrm>
            <a:off x="324876" y="6343650"/>
            <a:ext cx="11542248" cy="316707"/>
            <a:chOff x="324876" y="6343650"/>
            <a:chExt cx="11542248" cy="316707"/>
          </a:xfrm>
        </p:grpSpPr>
        <p:pic>
          <p:nvPicPr>
            <p:cNvPr id="20" name="Image 19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1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2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6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7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5995736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1873487215" name="ZoneTexte 6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  <a:endParaRPr/>
          </a:p>
        </p:txBody>
      </p:sp>
      <p:sp>
        <p:nvSpPr>
          <p:cNvPr id="213650734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544771610" name="Groupe 16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18" name="Rectangle 17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19" name="Image 18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0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1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2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4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 2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4545090" name="Espace réservé du contenu 2"/>
          <p:cNvSpPr>
            <a:spLocks noGrp="1"/>
          </p:cNvSpPr>
          <p:nvPr>
            <p:ph idx="1"/>
          </p:nvPr>
        </p:nvSpPr>
        <p:spPr bwMode="auto"/>
        <p:txBody>
          <a:bodyPr numCol="2" spcCol="36000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194184081" name="ZoneTexte 6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  <a:endParaRPr/>
          </a:p>
        </p:txBody>
      </p:sp>
      <p:sp>
        <p:nvSpPr>
          <p:cNvPr id="1487800309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787859039" name="Groupe 20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22" name="Rectangle 21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4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5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26939" name="ZoneTexte 7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  <a:endParaRPr/>
          </a:p>
        </p:txBody>
      </p:sp>
      <p:sp>
        <p:nvSpPr>
          <p:cNvPr id="798755274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880733350" name="Espace réservé du contenu 2"/>
          <p:cNvSpPr>
            <a:spLocks noGrp="1"/>
          </p:cNvSpPr>
          <p:nvPr>
            <p:ph idx="13"/>
          </p:nvPr>
        </p:nvSpPr>
        <p:spPr bwMode="auto"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661035956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1393927235" name="Groupe 23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25" name="Rectangle 24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6" name="Image 25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7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8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1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013758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100083833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731838" y="2298700"/>
            <a:ext cx="5220000" cy="3890963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1575560398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580769587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240163" y="2298700"/>
            <a:ext cx="5220000" cy="3890963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935934567" name="ZoneTexte 9"/>
          <p:cNvSpPr txBox="1"/>
          <p:nvPr userDrawn="1"/>
        </p:nvSpPr>
        <p:spPr bwMode="auto"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  <a:endParaRPr/>
          </a:p>
        </p:txBody>
      </p:sp>
      <p:sp>
        <p:nvSpPr>
          <p:cNvPr id="817396416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Poppins ExtraBold"/>
                <a:cs typeface="Poppins ExtraBold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grpSp>
        <p:nvGrpSpPr>
          <p:cNvPr id="61390094" name="Groupe 23"/>
          <p:cNvGrpSpPr/>
          <p:nvPr userDrawn="1"/>
        </p:nvGrpSpPr>
        <p:grpSpPr bwMode="auto">
          <a:xfrm>
            <a:off x="0" y="6129338"/>
            <a:ext cx="12192000" cy="728662"/>
            <a:chOff x="0" y="6129338"/>
            <a:chExt cx="12192000" cy="728662"/>
          </a:xfrm>
        </p:grpSpPr>
        <p:sp>
          <p:nvSpPr>
            <p:cNvPr id="25" name="Rectangle 24"/>
            <p:cNvSpPr/>
            <p:nvPr userDrawn="1"/>
          </p:nvSpPr>
          <p:spPr bwMode="auto">
            <a:xfrm>
              <a:off x="0" y="6129338"/>
              <a:ext cx="12192000" cy="728662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6" name="Image 25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24876" y="6455138"/>
              <a:ext cx="1181852" cy="142148"/>
            </a:xfrm>
            <a:prstGeom prst="rect">
              <a:avLst/>
            </a:prstGeom>
          </p:spPr>
        </p:pic>
        <p:grpSp>
          <p:nvGrpSpPr>
            <p:cNvPr id="27" name="Group 12"/>
            <p:cNvGrpSpPr>
              <a:grpSpLocks noChangeAspect="1"/>
            </p:cNvGrpSpPr>
            <p:nvPr userDrawn="1"/>
          </p:nvGrpSpPr>
          <p:grpSpPr bwMode="auto">
            <a:xfrm>
              <a:off x="11550417" y="6343650"/>
              <a:ext cx="316707" cy="316707"/>
              <a:chOff x="461" y="3861"/>
              <a:chExt cx="304" cy="304"/>
            </a:xfrm>
          </p:grpSpPr>
          <p:sp>
            <p:nvSpPr>
              <p:cNvPr id="28" name="AutoShape 11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Rectangle 13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Rectangle 14"/>
              <p:cNvSpPr>
                <a:spLocks noChangeArrowheads="1"/>
              </p:cNvSpPr>
              <p:nvPr userDrawn="1"/>
            </p:nvSpPr>
            <p:spPr bwMode="auto">
              <a:xfrm>
                <a:off x="461" y="3861"/>
                <a:ext cx="304" cy="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1" name="Freeform 15"/>
              <p:cNvSpPr>
                <a:spLocks noEditPoints="1"/>
              </p:cNvSpPr>
              <p:nvPr userDrawn="1"/>
            </p:nvSpPr>
            <p:spPr bwMode="auto">
              <a:xfrm>
                <a:off x="518" y="3962"/>
                <a:ext cx="189" cy="72"/>
              </a:xfrm>
              <a:custGeom>
                <a:avLst/>
                <a:gdLst>
                  <a:gd name="T0" fmla="*/ 498 w 498"/>
                  <a:gd name="T1" fmla="*/ 96 h 190"/>
                  <a:gd name="T2" fmla="*/ 415 w 498"/>
                  <a:gd name="T3" fmla="*/ 0 h 190"/>
                  <a:gd name="T4" fmla="*/ 350 w 498"/>
                  <a:gd name="T5" fmla="*/ 13 h 190"/>
                  <a:gd name="T6" fmla="*/ 348 w 498"/>
                  <a:gd name="T7" fmla="*/ 37 h 190"/>
                  <a:gd name="T8" fmla="*/ 413 w 498"/>
                  <a:gd name="T9" fmla="*/ 21 h 190"/>
                  <a:gd name="T10" fmla="*/ 463 w 498"/>
                  <a:gd name="T11" fmla="*/ 43 h 190"/>
                  <a:gd name="T12" fmla="*/ 335 w 498"/>
                  <a:gd name="T13" fmla="*/ 141 h 190"/>
                  <a:gd name="T14" fmla="*/ 252 w 498"/>
                  <a:gd name="T15" fmla="*/ 169 h 190"/>
                  <a:gd name="T16" fmla="*/ 199 w 498"/>
                  <a:gd name="T17" fmla="*/ 147 h 190"/>
                  <a:gd name="T18" fmla="*/ 320 w 498"/>
                  <a:gd name="T19" fmla="*/ 34 h 190"/>
                  <a:gd name="T20" fmla="*/ 251 w 498"/>
                  <a:gd name="T21" fmla="*/ 0 h 190"/>
                  <a:gd name="T22" fmla="*/ 188 w 498"/>
                  <a:gd name="T23" fmla="*/ 24 h 190"/>
                  <a:gd name="T24" fmla="*/ 165 w 498"/>
                  <a:gd name="T25" fmla="*/ 98 h 190"/>
                  <a:gd name="T26" fmla="*/ 173 w 498"/>
                  <a:gd name="T27" fmla="*/ 140 h 190"/>
                  <a:gd name="T28" fmla="*/ 85 w 498"/>
                  <a:gd name="T29" fmla="*/ 169 h 190"/>
                  <a:gd name="T30" fmla="*/ 19 w 498"/>
                  <a:gd name="T31" fmla="*/ 95 h 190"/>
                  <a:gd name="T32" fmla="*/ 85 w 498"/>
                  <a:gd name="T33" fmla="*/ 21 h 190"/>
                  <a:gd name="T34" fmla="*/ 150 w 498"/>
                  <a:gd name="T35" fmla="*/ 37 h 190"/>
                  <a:gd name="T36" fmla="*/ 148 w 498"/>
                  <a:gd name="T37" fmla="*/ 13 h 190"/>
                  <a:gd name="T38" fmla="*/ 87 w 498"/>
                  <a:gd name="T39" fmla="*/ 0 h 190"/>
                  <a:gd name="T40" fmla="*/ 0 w 498"/>
                  <a:gd name="T41" fmla="*/ 95 h 190"/>
                  <a:gd name="T42" fmla="*/ 86 w 498"/>
                  <a:gd name="T43" fmla="*/ 190 h 190"/>
                  <a:gd name="T44" fmla="*/ 182 w 498"/>
                  <a:gd name="T45" fmla="*/ 159 h 190"/>
                  <a:gd name="T46" fmla="*/ 251 w 498"/>
                  <a:gd name="T47" fmla="*/ 190 h 190"/>
                  <a:gd name="T48" fmla="*/ 338 w 498"/>
                  <a:gd name="T49" fmla="*/ 164 h 190"/>
                  <a:gd name="T50" fmla="*/ 411 w 498"/>
                  <a:gd name="T51" fmla="*/ 190 h 190"/>
                  <a:gd name="T52" fmla="*/ 477 w 498"/>
                  <a:gd name="T53" fmla="*/ 163 h 190"/>
                  <a:gd name="T54" fmla="*/ 478 w 498"/>
                  <a:gd name="T55" fmla="*/ 185 h 190"/>
                  <a:gd name="T56" fmla="*/ 498 w 498"/>
                  <a:gd name="T57" fmla="*/ 189 h 190"/>
                  <a:gd name="T58" fmla="*/ 498 w 498"/>
                  <a:gd name="T59" fmla="*/ 96 h 190"/>
                  <a:gd name="T60" fmla="*/ 184 w 498"/>
                  <a:gd name="T61" fmla="*/ 107 h 190"/>
                  <a:gd name="T62" fmla="*/ 201 w 498"/>
                  <a:gd name="T63" fmla="*/ 39 h 190"/>
                  <a:gd name="T64" fmla="*/ 251 w 498"/>
                  <a:gd name="T65" fmla="*/ 19 h 190"/>
                  <a:gd name="T66" fmla="*/ 297 w 498"/>
                  <a:gd name="T67" fmla="*/ 37 h 190"/>
                  <a:gd name="T68" fmla="*/ 261 w 498"/>
                  <a:gd name="T69" fmla="*/ 78 h 190"/>
                  <a:gd name="T70" fmla="*/ 190 w 498"/>
                  <a:gd name="T71" fmla="*/ 128 h 190"/>
                  <a:gd name="T72" fmla="*/ 184 w 498"/>
                  <a:gd name="T73" fmla="*/ 107 h 190"/>
                  <a:gd name="T74" fmla="*/ 462 w 498"/>
                  <a:gd name="T75" fmla="*/ 151 h 190"/>
                  <a:gd name="T76" fmla="*/ 411 w 498"/>
                  <a:gd name="T77" fmla="*/ 170 h 190"/>
                  <a:gd name="T78" fmla="*/ 356 w 498"/>
                  <a:gd name="T79" fmla="*/ 151 h 190"/>
                  <a:gd name="T80" fmla="*/ 472 w 498"/>
                  <a:gd name="T81" fmla="*/ 60 h 190"/>
                  <a:gd name="T82" fmla="*/ 479 w 498"/>
                  <a:gd name="T83" fmla="*/ 83 h 190"/>
                  <a:gd name="T84" fmla="*/ 462 w 498"/>
                  <a:gd name="T85" fmla="*/ 151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8" h="190" extrusionOk="0">
                    <a:moveTo>
                      <a:pt x="498" y="96"/>
                    </a:moveTo>
                    <a:cubicBezTo>
                      <a:pt x="498" y="6"/>
                      <a:pt x="430" y="0"/>
                      <a:pt x="415" y="0"/>
                    </a:cubicBezTo>
                    <a:cubicBezTo>
                      <a:pt x="393" y="0"/>
                      <a:pt x="372" y="4"/>
                      <a:pt x="350" y="13"/>
                    </a:cubicBezTo>
                    <a:cubicBezTo>
                      <a:pt x="348" y="37"/>
                      <a:pt x="348" y="37"/>
                      <a:pt x="348" y="37"/>
                    </a:cubicBezTo>
                    <a:cubicBezTo>
                      <a:pt x="357" y="33"/>
                      <a:pt x="385" y="21"/>
                      <a:pt x="413" y="21"/>
                    </a:cubicBezTo>
                    <a:cubicBezTo>
                      <a:pt x="435" y="21"/>
                      <a:pt x="452" y="28"/>
                      <a:pt x="463" y="43"/>
                    </a:cubicBezTo>
                    <a:cubicBezTo>
                      <a:pt x="387" y="82"/>
                      <a:pt x="342" y="114"/>
                      <a:pt x="335" y="141"/>
                    </a:cubicBezTo>
                    <a:cubicBezTo>
                      <a:pt x="316" y="154"/>
                      <a:pt x="282" y="169"/>
                      <a:pt x="252" y="169"/>
                    </a:cubicBezTo>
                    <a:cubicBezTo>
                      <a:pt x="219" y="169"/>
                      <a:pt x="205" y="155"/>
                      <a:pt x="199" y="147"/>
                    </a:cubicBezTo>
                    <a:cubicBezTo>
                      <a:pt x="282" y="91"/>
                      <a:pt x="325" y="59"/>
                      <a:pt x="320" y="34"/>
                    </a:cubicBezTo>
                    <a:cubicBezTo>
                      <a:pt x="315" y="11"/>
                      <a:pt x="281" y="0"/>
                      <a:pt x="251" y="0"/>
                    </a:cubicBezTo>
                    <a:cubicBezTo>
                      <a:pt x="219" y="0"/>
                      <a:pt x="198" y="13"/>
                      <a:pt x="188" y="24"/>
                    </a:cubicBezTo>
                    <a:cubicBezTo>
                      <a:pt x="172" y="41"/>
                      <a:pt x="164" y="66"/>
                      <a:pt x="165" y="98"/>
                    </a:cubicBezTo>
                    <a:cubicBezTo>
                      <a:pt x="165" y="112"/>
                      <a:pt x="168" y="127"/>
                      <a:pt x="173" y="140"/>
                    </a:cubicBezTo>
                    <a:cubicBezTo>
                      <a:pt x="160" y="148"/>
                      <a:pt x="125" y="169"/>
                      <a:pt x="85" y="169"/>
                    </a:cubicBezTo>
                    <a:cubicBezTo>
                      <a:pt x="38" y="169"/>
                      <a:pt x="19" y="132"/>
                      <a:pt x="19" y="95"/>
                    </a:cubicBezTo>
                    <a:cubicBezTo>
                      <a:pt x="19" y="59"/>
                      <a:pt x="37" y="21"/>
                      <a:pt x="85" y="21"/>
                    </a:cubicBezTo>
                    <a:cubicBezTo>
                      <a:pt x="113" y="21"/>
                      <a:pt x="140" y="32"/>
                      <a:pt x="150" y="37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30" y="6"/>
                      <a:pt x="107" y="0"/>
                      <a:pt x="87" y="0"/>
                    </a:cubicBezTo>
                    <a:cubicBezTo>
                      <a:pt x="7" y="0"/>
                      <a:pt x="0" y="67"/>
                      <a:pt x="0" y="95"/>
                    </a:cubicBezTo>
                    <a:cubicBezTo>
                      <a:pt x="0" y="122"/>
                      <a:pt x="7" y="190"/>
                      <a:pt x="86" y="190"/>
                    </a:cubicBezTo>
                    <a:cubicBezTo>
                      <a:pt x="134" y="190"/>
                      <a:pt x="175" y="164"/>
                      <a:pt x="182" y="159"/>
                    </a:cubicBezTo>
                    <a:cubicBezTo>
                      <a:pt x="187" y="168"/>
                      <a:pt x="208" y="190"/>
                      <a:pt x="251" y="190"/>
                    </a:cubicBezTo>
                    <a:cubicBezTo>
                      <a:pt x="286" y="190"/>
                      <a:pt x="325" y="173"/>
                      <a:pt x="338" y="164"/>
                    </a:cubicBezTo>
                    <a:cubicBezTo>
                      <a:pt x="346" y="175"/>
                      <a:pt x="362" y="190"/>
                      <a:pt x="411" y="190"/>
                    </a:cubicBezTo>
                    <a:cubicBezTo>
                      <a:pt x="444" y="190"/>
                      <a:pt x="464" y="179"/>
                      <a:pt x="477" y="163"/>
                    </a:cubicBezTo>
                    <a:cubicBezTo>
                      <a:pt x="477" y="171"/>
                      <a:pt x="478" y="179"/>
                      <a:pt x="478" y="185"/>
                    </a:cubicBezTo>
                    <a:cubicBezTo>
                      <a:pt x="498" y="189"/>
                      <a:pt x="498" y="189"/>
                      <a:pt x="498" y="189"/>
                    </a:cubicBezTo>
                    <a:cubicBezTo>
                      <a:pt x="497" y="168"/>
                      <a:pt x="498" y="97"/>
                      <a:pt x="498" y="96"/>
                    </a:cubicBezTo>
                    <a:moveTo>
                      <a:pt x="184" y="107"/>
                    </a:moveTo>
                    <a:cubicBezTo>
                      <a:pt x="184" y="107"/>
                      <a:pt x="178" y="65"/>
                      <a:pt x="201" y="39"/>
                    </a:cubicBezTo>
                    <a:cubicBezTo>
                      <a:pt x="212" y="26"/>
                      <a:pt x="229" y="19"/>
                      <a:pt x="251" y="19"/>
                    </a:cubicBezTo>
                    <a:cubicBezTo>
                      <a:pt x="275" y="19"/>
                      <a:pt x="295" y="28"/>
                      <a:pt x="297" y="37"/>
                    </a:cubicBezTo>
                    <a:cubicBezTo>
                      <a:pt x="299" y="44"/>
                      <a:pt x="292" y="53"/>
                      <a:pt x="261" y="78"/>
                    </a:cubicBezTo>
                    <a:cubicBezTo>
                      <a:pt x="261" y="78"/>
                      <a:pt x="230" y="105"/>
                      <a:pt x="190" y="128"/>
                    </a:cubicBezTo>
                    <a:cubicBezTo>
                      <a:pt x="187" y="122"/>
                      <a:pt x="185" y="115"/>
                      <a:pt x="184" y="107"/>
                    </a:cubicBezTo>
                    <a:moveTo>
                      <a:pt x="462" y="151"/>
                    </a:moveTo>
                    <a:cubicBezTo>
                      <a:pt x="450" y="164"/>
                      <a:pt x="433" y="170"/>
                      <a:pt x="411" y="170"/>
                    </a:cubicBezTo>
                    <a:cubicBezTo>
                      <a:pt x="361" y="170"/>
                      <a:pt x="356" y="151"/>
                      <a:pt x="356" y="151"/>
                    </a:cubicBezTo>
                    <a:cubicBezTo>
                      <a:pt x="350" y="140"/>
                      <a:pt x="367" y="116"/>
                      <a:pt x="472" y="60"/>
                    </a:cubicBezTo>
                    <a:cubicBezTo>
                      <a:pt x="475" y="67"/>
                      <a:pt x="477" y="75"/>
                      <a:pt x="479" y="83"/>
                    </a:cubicBezTo>
                    <a:cubicBezTo>
                      <a:pt x="479" y="83"/>
                      <a:pt x="484" y="125"/>
                      <a:pt x="462" y="151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Rectangle 16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Rectangle 17"/>
              <p:cNvSpPr>
                <a:spLocks noChangeArrowheads="1"/>
              </p:cNvSpPr>
              <p:nvPr userDrawn="1"/>
            </p:nvSpPr>
            <p:spPr bwMode="auto">
              <a:xfrm>
                <a:off x="526" y="4057"/>
                <a:ext cx="174" cy="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r-FR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137026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731838" y="314036"/>
            <a:ext cx="10728325" cy="871826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32774212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1253126908" name="PATTERN CARRE DECAL" hidden="1"/>
          <p:cNvPicPr>
            <a:picLocks noChangeAspect="1"/>
          </p:cNvPicPr>
          <p:nvPr userDrawn="1"/>
        </p:nvPicPr>
        <p:blipFill>
          <a:blip r:embed="rId2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t="19705" r="39861" b="-1"/>
          <a:stretch/>
        </p:blipFill>
        <p:spPr bwMode="auto">
          <a:xfrm>
            <a:off x="7446433" y="-1"/>
            <a:ext cx="4745567" cy="41696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hdr="0"/>
  <p:txStyles>
    <p:titleStyle>
      <a:lvl1pPr algn="l" defTabSz="914400" rtl="0">
        <a:lnSpc>
          <a:spcPct val="90000"/>
        </a:lnSpc>
        <a:spcBef>
          <a:spcPts val="0"/>
        </a:spcBef>
        <a:buNone/>
        <a:defRPr sz="3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/>
        <a:buNone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/>
        <a:buChar char="■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>
        <a:lnSpc>
          <a:spcPct val="100000"/>
        </a:lnSpc>
        <a:spcBef>
          <a:spcPts val="500"/>
        </a:spcBef>
        <a:buSzPct val="90000"/>
        <a:buFont typeface="Arial"/>
        <a:buChar char="■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>
        <a:lnSpc>
          <a:spcPct val="100000"/>
        </a:lnSpc>
        <a:spcBef>
          <a:spcPts val="500"/>
        </a:spcBef>
        <a:buSzPct val="90000"/>
        <a:buFont typeface="Arial"/>
        <a:buChar char="■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>
        <a:lnSpc>
          <a:spcPct val="100000"/>
        </a:lnSpc>
        <a:spcBef>
          <a:spcPts val="500"/>
        </a:spcBef>
        <a:buSzPct val="90000"/>
        <a:buFont typeface="Arial"/>
        <a:buChar char="■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usoe.ai/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ai-supremacy.com/p/the-biggest-real-ai-opportunity-neo-clouds-datacenters-2025-investing" TargetMode="External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riotplatforms.com/grid-support" TargetMode="External"/><Relationship Id="rId5" Type="http://schemas.openxmlformats.org/officeDocument/2006/relationships/image" Target="../media/image48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ea.blob.core.windows.net/assets/601eaec9-ba91-4623-819b-4ded331ec9e8/EnergyandAI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6-3417/14/17/7618" TargetMode="Externa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meraldai.co/" TargetMode="External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microsoft.com/office/2007/relationships/hdphoto" Target="../media/hdphoto1.wdp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8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5.jpe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microsoft.com/office/2007/relationships/hdphoto" Target="../media/hdphoto1.wdp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9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energy-and-ai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www.arcep.fr/uploads/tx_gspublication/pour-un-numerique-soutenable_edition2025_infographies.pdf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rittal.com/gr-en/Company/Press/Pressemeldungen/PI_DL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journaldugeek.com/2025/11/28/starlink-vs-amazon-leo-la-guerre-est-declaree-pour-linternet-par-satellite-a-1-gb-s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41A64-8962-42B4-861D-61F749D17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48" y="1291937"/>
            <a:ext cx="7433107" cy="3253509"/>
          </a:xfrm>
        </p:spPr>
        <p:txBody>
          <a:bodyPr>
            <a:normAutofit/>
          </a:bodyPr>
          <a:lstStyle/>
          <a:p>
            <a:r>
              <a:rPr lang="fr-FR" sz="2800" dirty="0"/>
              <a:t>Etude prospective sur l’évolution des infrastructures numériques et des DATACENTER</a:t>
            </a:r>
            <a:br>
              <a:rPr lang="fr-FR" sz="2800" dirty="0"/>
            </a:br>
            <a:r>
              <a:rPr lang="fr-FR" sz="2800" dirty="0"/>
              <a:t>à l’horizon 2040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66079C9-5166-4AF0-A174-EE203F40BF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48" y="4697846"/>
            <a:ext cx="7433107" cy="175375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fr-FR" b="1" dirty="0"/>
              <a:t>Timothée SILVESTRE, CEA</a:t>
            </a:r>
          </a:p>
          <a:p>
            <a:pPr>
              <a:spcBef>
                <a:spcPts val="0"/>
              </a:spcBef>
            </a:pPr>
            <a:endParaRPr lang="fr-FR" b="1" dirty="0"/>
          </a:p>
          <a:p>
            <a:pPr>
              <a:spcBef>
                <a:spcPts val="0"/>
              </a:spcBef>
            </a:pPr>
            <a:r>
              <a:rPr lang="fr-FR" b="1" i="1" dirty="0"/>
              <a:t>Assises du Très Haut Débit et des Infrastructures du</a:t>
            </a:r>
          </a:p>
          <a:p>
            <a:pPr>
              <a:spcBef>
                <a:spcPts val="0"/>
              </a:spcBef>
            </a:pPr>
            <a:r>
              <a:rPr lang="fr-FR" b="1" i="1" dirty="0"/>
              <a:t>Numérique</a:t>
            </a:r>
          </a:p>
          <a:p>
            <a:pPr>
              <a:spcBef>
                <a:spcPts val="0"/>
              </a:spcBef>
            </a:pPr>
            <a:endParaRPr lang="fr-FR" b="1" i="1" dirty="0"/>
          </a:p>
          <a:p>
            <a:pPr>
              <a:spcBef>
                <a:spcPts val="0"/>
              </a:spcBef>
            </a:pPr>
            <a:r>
              <a:rPr lang="fr-FR" b="1" i="1" dirty="0"/>
              <a:t>Paris 2 juillet 2026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6CACDA-6895-40DD-977A-32382C65B36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48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1C1B14-FECC-4427-BD94-CCF8131F6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BITCOIN ET IA : LE PIVOT VERS LE HPC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60DADF8-0560-4166-A7B8-206050290BDF}"/>
              </a:ext>
            </a:extLst>
          </p:cNvPr>
          <p:cNvGrpSpPr/>
          <p:nvPr/>
        </p:nvGrpSpPr>
        <p:grpSpPr>
          <a:xfrm>
            <a:off x="523917" y="897769"/>
            <a:ext cx="4968327" cy="4839812"/>
            <a:chOff x="523917" y="897769"/>
            <a:chExt cx="4968327" cy="4839812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9D608600-BAF3-48D5-958F-1FBBA215CFCE}"/>
                </a:ext>
              </a:extLst>
            </p:cNvPr>
            <p:cNvSpPr txBox="1"/>
            <p:nvPr/>
          </p:nvSpPr>
          <p:spPr>
            <a:xfrm>
              <a:off x="647715" y="4772502"/>
              <a:ext cx="40518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b="1" dirty="0"/>
                <a:t>C’est </a:t>
              </a:r>
              <a:r>
                <a:rPr lang="fr-FR" sz="1100" b="1" dirty="0" err="1">
                  <a:solidFill>
                    <a:schemeClr val="accent6"/>
                  </a:solidFill>
                </a:rPr>
                <a:t>Crusoe</a:t>
              </a:r>
              <a:r>
                <a:rPr lang="fr-FR" sz="1100" b="1" dirty="0">
                  <a:solidFill>
                    <a:schemeClr val="accent6"/>
                  </a:solidFill>
                </a:rPr>
                <a:t> ENERGY va construire les </a:t>
              </a:r>
              <a:r>
                <a:rPr lang="fr-FR" sz="1100" b="1" dirty="0" err="1">
                  <a:solidFill>
                    <a:schemeClr val="accent6"/>
                  </a:solidFill>
                </a:rPr>
                <a:t>hyperscaler</a:t>
              </a:r>
              <a:r>
                <a:rPr lang="fr-FR" sz="1100" b="1" dirty="0">
                  <a:solidFill>
                    <a:schemeClr val="accent6"/>
                  </a:solidFill>
                </a:rPr>
                <a:t> </a:t>
              </a:r>
              <a:r>
                <a:rPr lang="fr-FR" sz="1100" b="1" dirty="0" err="1">
                  <a:solidFill>
                    <a:schemeClr val="accent6"/>
                  </a:solidFill>
                </a:rPr>
                <a:t>Stargate</a:t>
              </a:r>
              <a:r>
                <a:rPr lang="fr-FR" sz="1100" b="1" dirty="0">
                  <a:solidFill>
                    <a:schemeClr val="accent6"/>
                  </a:solidFill>
                </a:rPr>
                <a:t> </a:t>
              </a:r>
              <a:r>
                <a:rPr lang="fr-FR" sz="1100" b="1" dirty="0"/>
                <a:t>d’OPEN AI</a:t>
              </a:r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180E86D-6E41-443D-B5AF-DD3B07C16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3917" y="897769"/>
              <a:ext cx="4968327" cy="3721887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4F39A79-4B8A-4E4C-901A-A962103CD601}"/>
                </a:ext>
              </a:extLst>
            </p:cNvPr>
            <p:cNvSpPr txBox="1"/>
            <p:nvPr/>
          </p:nvSpPr>
          <p:spPr>
            <a:xfrm>
              <a:off x="981117" y="5460582"/>
              <a:ext cx="255236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hlinkClick r:id="rId3"/>
                </a:rPr>
                <a:t>https://www.crusoe.ai/</a:t>
              </a:r>
              <a:r>
                <a:rPr lang="fr-FR" sz="1200" dirty="0"/>
                <a:t>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653BC17-1644-406D-B17E-61E76707CE3D}"/>
              </a:ext>
            </a:extLst>
          </p:cNvPr>
          <p:cNvGrpSpPr/>
          <p:nvPr/>
        </p:nvGrpSpPr>
        <p:grpSpPr>
          <a:xfrm>
            <a:off x="6096000" y="897769"/>
            <a:ext cx="6295097" cy="4999080"/>
            <a:chOff x="6096000" y="897769"/>
            <a:chExt cx="6295097" cy="4999080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B26F3E36-E1B2-4D99-ACCD-A920A28092EA}"/>
                </a:ext>
              </a:extLst>
            </p:cNvPr>
            <p:cNvSpPr txBox="1"/>
            <p:nvPr/>
          </p:nvSpPr>
          <p:spPr>
            <a:xfrm>
              <a:off x="6352939" y="897769"/>
              <a:ext cx="603815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>
                  <a:effectLst/>
                  <a:ea typeface="Times New Roman" panose="02020603050405020304" pitchFamily="18" charset="0"/>
                </a:rPr>
                <a:t>CRUSOE ENERGY, CORWEAVE, HIVE DIGITAL, MARATHON DIGITAL </a:t>
              </a:r>
              <a:r>
                <a:rPr lang="fr-FR" sz="1800" dirty="0">
                  <a:effectLst/>
                  <a:ea typeface="Times New Roman" panose="02020603050405020304" pitchFamily="18" charset="0"/>
                </a:rPr>
                <a:t>: Les </a:t>
              </a:r>
              <a:r>
                <a:rPr lang="fr-FR" dirty="0">
                  <a:ea typeface="Times New Roman" panose="02020603050405020304" pitchFamily="18" charset="0"/>
                </a:rPr>
                <a:t>ac</a:t>
              </a:r>
              <a:r>
                <a:rPr lang="fr-FR" sz="1800" dirty="0">
                  <a:effectLst/>
                  <a:ea typeface="Times New Roman" panose="02020603050405020304" pitchFamily="18" charset="0"/>
                </a:rPr>
                <a:t>teurs du </a:t>
              </a:r>
              <a:r>
                <a:rPr lang="fr-FR" sz="1800" b="1" dirty="0">
                  <a:effectLst/>
                  <a:ea typeface="Times New Roman" panose="02020603050405020304" pitchFamily="18" charset="0"/>
                </a:rPr>
                <a:t>minage "recyclent" leurs infrastructures en </a:t>
              </a:r>
              <a:r>
                <a:rPr lang="fr-FR" sz="1800" b="1" dirty="0" err="1">
                  <a:effectLst/>
                  <a:ea typeface="Times New Roman" panose="02020603050405020304" pitchFamily="18" charset="0"/>
                </a:rPr>
                <a:t>GPUaaS</a:t>
              </a:r>
              <a:endParaRPr lang="fr-FR" sz="1800" dirty="0">
                <a:effectLst/>
                <a:ea typeface="Times New Roman" panose="02020603050405020304" pitchFamily="18" charset="0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7872A7D3-9FF5-45D0-A5A6-53E530E11166}"/>
                </a:ext>
              </a:extLst>
            </p:cNvPr>
            <p:cNvGrpSpPr/>
            <p:nvPr/>
          </p:nvGrpSpPr>
          <p:grpSpPr>
            <a:xfrm>
              <a:off x="6096000" y="2006184"/>
              <a:ext cx="5724525" cy="3890665"/>
              <a:chOff x="6096000" y="776572"/>
              <a:chExt cx="5724525" cy="3890665"/>
            </a:xfrm>
          </p:grpSpPr>
          <p:pic>
            <p:nvPicPr>
              <p:cNvPr id="3074" name="Picture 2">
                <a:extLst>
                  <a:ext uri="{FF2B5EF4-FFF2-40B4-BE49-F238E27FC236}">
                    <a16:creationId xmlns:a16="http://schemas.microsoft.com/office/drawing/2014/main" id="{7C5F74A4-E116-441A-A6C0-0465B9B334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96000" y="776572"/>
                <a:ext cx="5724525" cy="3429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70EC42A-2C26-49B3-83A6-2DAAF25B9158}"/>
                  </a:ext>
                </a:extLst>
              </p:cNvPr>
              <p:cNvSpPr txBox="1"/>
              <p:nvPr/>
            </p:nvSpPr>
            <p:spPr>
              <a:xfrm>
                <a:off x="6562947" y="4205572"/>
                <a:ext cx="48972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dirty="0">
                    <a:hlinkClick r:id="rId5"/>
                  </a:rPr>
                  <a:t>https://www.ai-supremacy.com/p/the-biggest-real-ai-opportunity-neo-clouds-datacenters-2025-investing</a:t>
                </a:r>
                <a:r>
                  <a:rPr lang="fr-FR" sz="1200" dirty="0"/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583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4DC004-A311-4103-B376-6AC582589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MINAGE, CALCUL IA ET ARBITRAGE ENERGETIQUE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C72BFE-6A79-4419-AEFC-23E7856BA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925" y="1690706"/>
            <a:ext cx="4454326" cy="1584603"/>
          </a:xfrm>
          <a:prstGeom prst="rect">
            <a:avLst/>
          </a:prstGeom>
        </p:spPr>
      </p:pic>
      <p:pic>
        <p:nvPicPr>
          <p:cNvPr id="14338" name="Picture 2" descr="Bientôt du minage de Bitcoin chez EDF ? MARA va investir dans Exaion">
            <a:extLst>
              <a:ext uri="{FF2B5EF4-FFF2-40B4-BE49-F238E27FC236}">
                <a16:creationId xmlns:a16="http://schemas.microsoft.com/office/drawing/2014/main" id="{C48CCB4E-FA32-4967-A4BF-8B74962B1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466" y="3629882"/>
            <a:ext cx="4030134" cy="201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F8B80A9-FAD9-48DA-9FE2-8CC2AC9E54CD}"/>
              </a:ext>
            </a:extLst>
          </p:cNvPr>
          <p:cNvSpPr txBox="1"/>
          <p:nvPr/>
        </p:nvSpPr>
        <p:spPr>
          <a:xfrm>
            <a:off x="5348176" y="1874529"/>
            <a:ext cx="24072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accent6"/>
                </a:solidFill>
              </a:rPr>
              <a:t>ERCOT paie RIOT pour qu'ils soient prêts à couper leur consommation </a:t>
            </a:r>
            <a:r>
              <a:rPr lang="fr-FR" i="1" dirty="0"/>
              <a:t>en quelques secondes.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1BDFAE-A2D6-4B59-8844-C2E90A7C2B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332" y="1002703"/>
            <a:ext cx="4857844" cy="3630826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40B70501-3830-419F-A13B-0BB71E501EA9}"/>
              </a:ext>
            </a:extLst>
          </p:cNvPr>
          <p:cNvGrpSpPr/>
          <p:nvPr/>
        </p:nvGrpSpPr>
        <p:grpSpPr>
          <a:xfrm>
            <a:off x="168635" y="4704915"/>
            <a:ext cx="7586831" cy="1217445"/>
            <a:chOff x="168635" y="4704915"/>
            <a:chExt cx="7586831" cy="1217445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AF324C0-7D1A-493E-A31E-25715A645A7A}"/>
                </a:ext>
              </a:extLst>
            </p:cNvPr>
            <p:cNvSpPr txBox="1"/>
            <p:nvPr/>
          </p:nvSpPr>
          <p:spPr>
            <a:xfrm>
              <a:off x="731838" y="4722031"/>
              <a:ext cx="702362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CORE SCIENTIFIC,</a:t>
              </a:r>
              <a:r>
                <a:rPr lang="fr-FR" dirty="0"/>
                <a:t> </a:t>
              </a:r>
              <a:r>
                <a:rPr lang="fr-FR" dirty="0" err="1"/>
                <a:t>Soluna</a:t>
              </a:r>
              <a:r>
                <a:rPr lang="fr-FR" dirty="0"/>
                <a:t> Holdings …</a:t>
              </a:r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: </a:t>
              </a:r>
              <a:r>
                <a:rPr lang="en-US" sz="1800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Ces</a:t>
              </a:r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sz="1800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entreprises</a:t>
              </a:r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ne se </a:t>
              </a:r>
              <a:r>
                <a:rPr lang="en-US" sz="1800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contentent</a:t>
              </a:r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plus de </a:t>
              </a:r>
              <a:r>
                <a:rPr lang="en-US" sz="1800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vendre</a:t>
              </a:r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du "</a:t>
              </a:r>
              <a:r>
                <a:rPr lang="en-US" sz="1800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hashrate</a:t>
              </a:r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" </a:t>
              </a:r>
              <a:r>
                <a:rPr lang="en-US" dirty="0">
                  <a:ea typeface="MS Mincho" panose="02020609040205080304" pitchFamily="49" charset="-128"/>
                  <a:cs typeface="Times New Roman" panose="02020603050405020304" pitchFamily="18" charset="0"/>
                </a:rPr>
                <a:t>, </a:t>
              </a:r>
              <a:r>
                <a:rPr lang="en-US" sz="1800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elles</a:t>
              </a:r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sz="1800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réalisent</a:t>
              </a:r>
              <a:r>
                <a:rPr lang="en-US" sz="1800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des </a:t>
              </a:r>
              <a:r>
                <a:rPr lang="en-US" sz="1800" b="1" dirty="0">
                  <a:solidFill>
                    <a:schemeClr val="accent6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services </a:t>
              </a:r>
              <a:r>
                <a:rPr lang="en-US" sz="1800" b="1" dirty="0" err="1">
                  <a:solidFill>
                    <a:schemeClr val="accent6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d’arbitrage</a:t>
              </a:r>
              <a:r>
                <a:rPr lang="en-US" sz="1800" b="1" dirty="0">
                  <a:solidFill>
                    <a:schemeClr val="accent6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sz="1800" b="1" dirty="0" err="1">
                  <a:solidFill>
                    <a:schemeClr val="accent6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énergétique</a:t>
              </a:r>
              <a:r>
                <a:rPr lang="en-US" sz="1800" b="1" dirty="0">
                  <a:solidFill>
                    <a:schemeClr val="accent6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sz="1800" b="1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entre location de GPU et vente active de </a:t>
              </a:r>
              <a:r>
                <a:rPr lang="en-US" sz="1800" b="1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Flexibilité</a:t>
              </a:r>
              <a:r>
                <a:rPr lang="en-US" sz="1800" b="1" dirty="0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/Effacement </a:t>
              </a:r>
              <a:r>
                <a:rPr lang="en-US" sz="1800" b="1" dirty="0" err="1"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réseau</a:t>
              </a:r>
              <a:endParaRPr lang="fr-FR" dirty="0"/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6A2592D1-6636-411D-B30C-ACF7E030C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8635" y="4704915"/>
              <a:ext cx="475529" cy="323116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D402DA7A-A5EC-4B75-8E2A-EA4CBD833A26}"/>
              </a:ext>
            </a:extLst>
          </p:cNvPr>
          <p:cNvSpPr txBox="1"/>
          <p:nvPr/>
        </p:nvSpPr>
        <p:spPr>
          <a:xfrm>
            <a:off x="5348176" y="3949100"/>
            <a:ext cx="2135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6"/>
              </a:rPr>
              <a:t>https://www.riotplatforms.com/grid-support</a:t>
            </a:r>
            <a:r>
              <a:rPr lang="fr-FR" sz="1200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140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4AF05-6673-4C09-95F9-DF074DA05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AUTONOMIE STRATEGIQUE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C5BF6B-8F20-4C78-A475-A753D852D79D}"/>
              </a:ext>
            </a:extLst>
          </p:cNvPr>
          <p:cNvSpPr txBox="1"/>
          <p:nvPr/>
        </p:nvSpPr>
        <p:spPr>
          <a:xfrm>
            <a:off x="467699" y="950820"/>
            <a:ext cx="548436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dirty="0"/>
              <a:t>La </a:t>
            </a:r>
            <a:r>
              <a:rPr lang="fr-FR" b="1" dirty="0">
                <a:solidFill>
                  <a:schemeClr val="accent6"/>
                </a:solidFill>
              </a:rPr>
              <a:t>souveraineté totale est une illusion </a:t>
            </a:r>
            <a:r>
              <a:rPr lang="fr-FR" dirty="0"/>
              <a:t>: on parle d’autonomie stratégique en </a:t>
            </a:r>
            <a:r>
              <a:rPr lang="fr-FR" dirty="0">
                <a:solidFill>
                  <a:schemeClr val="accent6"/>
                </a:solidFill>
              </a:rPr>
              <a:t>choisissant ses dépendances…</a:t>
            </a:r>
          </a:p>
          <a:p>
            <a:endParaRPr lang="fr-FR" b="1" dirty="0"/>
          </a:p>
          <a:p>
            <a:r>
              <a:rPr lang="fr-FR" dirty="0"/>
              <a:t>… des leviers existent en 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Diversifiant ses dépendances (multicloud)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Segmentant ses données </a:t>
            </a:r>
            <a:r>
              <a:rPr lang="fr-FR" dirty="0"/>
              <a:t>par niveaux de confidentialités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Choisissant des fournisseurs </a:t>
            </a:r>
            <a:r>
              <a:rPr lang="fr-FR" b="1" dirty="0">
                <a:solidFill>
                  <a:schemeClr val="accent6"/>
                </a:solidFill>
              </a:rPr>
              <a:t>de solutions labellisées </a:t>
            </a:r>
            <a:r>
              <a:rPr lang="fr-FR" b="1" dirty="0" err="1">
                <a:solidFill>
                  <a:schemeClr val="accent6"/>
                </a:solidFill>
              </a:rPr>
              <a:t>SecNumCloud</a:t>
            </a:r>
            <a:r>
              <a:rPr lang="fr-FR" dirty="0"/>
              <a:t> (ou</a:t>
            </a:r>
            <a:r>
              <a:rPr lang="fr-FR" b="1" dirty="0"/>
              <a:t> </a:t>
            </a:r>
            <a:r>
              <a:rPr lang="fr-FR" b="0" i="0" dirty="0">
                <a:solidFill>
                  <a:srgbClr val="111111"/>
                </a:solidFill>
                <a:effectLst/>
              </a:rPr>
              <a:t>EUCS à venir)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111111"/>
                </a:solidFill>
              </a:rPr>
              <a:t>S’appuyant sur des technologies </a:t>
            </a:r>
            <a:r>
              <a:rPr lang="fr-FR" b="1" dirty="0" err="1">
                <a:solidFill>
                  <a:schemeClr val="accent6"/>
                </a:solidFill>
              </a:rPr>
              <a:t>OpenSource</a:t>
            </a:r>
            <a:r>
              <a:rPr lang="fr-FR" b="1" dirty="0">
                <a:solidFill>
                  <a:schemeClr val="accent6"/>
                </a:solidFill>
              </a:rPr>
              <a:t> ou Open Hardware </a:t>
            </a:r>
            <a:r>
              <a:rPr lang="fr-FR" dirty="0"/>
              <a:t>(RISC V, Open COMPUTE…)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D’autres initiatives : </a:t>
            </a:r>
            <a:r>
              <a:rPr lang="fr-FR" b="1" dirty="0"/>
              <a:t>EUROHPC</a:t>
            </a:r>
            <a:r>
              <a:rPr lang="fr-FR" dirty="0"/>
              <a:t>, DATASPACES, DEPIN, EUROSTACK</a:t>
            </a:r>
          </a:p>
          <a:p>
            <a:endParaRPr lang="fr-FR" dirty="0">
              <a:latin typeface="Times New Roman" panose="02020603050405020304" pitchFamily="18" charset="0"/>
            </a:endParaRPr>
          </a:p>
        </p:txBody>
      </p:sp>
      <p:pic>
        <p:nvPicPr>
          <p:cNvPr id="2050" name="Picture 2" descr="visual of a supercomputer surrounded by its application area: health, earth observation, climate, industry, agriculture, research">
            <a:extLst>
              <a:ext uri="{FF2B5EF4-FFF2-40B4-BE49-F238E27FC236}">
                <a16:creationId xmlns:a16="http://schemas.microsoft.com/office/drawing/2014/main" id="{587983CB-A5F9-4E0C-B158-214EB4B29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909" y="314036"/>
            <a:ext cx="3267000" cy="458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4A378D5B-D95A-4609-BF5C-74A3145F1079}"/>
              </a:ext>
            </a:extLst>
          </p:cNvPr>
          <p:cNvGrpSpPr/>
          <p:nvPr/>
        </p:nvGrpSpPr>
        <p:grpSpPr>
          <a:xfrm>
            <a:off x="6818272" y="5231218"/>
            <a:ext cx="5373728" cy="646331"/>
            <a:chOff x="6818272" y="5231218"/>
            <a:chExt cx="5373728" cy="64633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E19E5B36-4337-4897-A272-955391A0C49C}"/>
                </a:ext>
              </a:extLst>
            </p:cNvPr>
            <p:cNvSpPr txBox="1"/>
            <p:nvPr/>
          </p:nvSpPr>
          <p:spPr>
            <a:xfrm>
              <a:off x="7293801" y="5231218"/>
              <a:ext cx="4898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Une </a:t>
              </a:r>
              <a:r>
                <a:rPr lang="fr-FR" b="1" dirty="0">
                  <a:solidFill>
                    <a:schemeClr val="accent6"/>
                  </a:solidFill>
                </a:rPr>
                <a:t>coordination à l’échelle Européenne </a:t>
              </a:r>
              <a:r>
                <a:rPr lang="fr-FR" b="1" dirty="0"/>
                <a:t>pour peser dans la balance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9BF925E-8DB9-4F23-AAB9-EA372C06B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18272" y="5231218"/>
              <a:ext cx="475529" cy="3231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505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397342A-AE0B-423E-825D-2D69CAD37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03" y="-16934"/>
            <a:ext cx="10586393" cy="613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11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28072A7-0760-406D-AE98-5BA5D104B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HYPOTHESES </a:t>
            </a:r>
            <a:r>
              <a:rPr lang="fr-FR" dirty="0"/>
              <a:t>SUR LES DONNEES MONDIALES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227654-AC71-40B3-BF1C-8F501C814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312" y="5511757"/>
            <a:ext cx="64190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fr-FR" sz="1200" u="sng" dirty="0">
                <a:solidFill>
                  <a:srgbClr val="0563C1"/>
                </a:solidFill>
                <a:ea typeface="Times New Roman"/>
                <a:cs typeface="Calibri"/>
                <a:hlinkClick r:id="rId3"/>
              </a:rPr>
              <a:t>https://iea.blob.core.windows.net/assets/601eaec9-ba91-4623-819b-4ded331ec9e8/EnergyandAI.pdf</a:t>
            </a:r>
            <a:endParaRPr lang="fr-FR" sz="1200" dirty="0"/>
          </a:p>
        </p:txBody>
      </p:sp>
      <p:pic>
        <p:nvPicPr>
          <p:cNvPr id="10" name="Image 14">
            <a:extLst>
              <a:ext uri="{FF2B5EF4-FFF2-40B4-BE49-F238E27FC236}">
                <a16:creationId xmlns:a16="http://schemas.microsoft.com/office/drawing/2014/main" id="{FEBE8C2E-7A2A-41E5-8E7D-713735B39266}"/>
              </a:ext>
            </a:extLst>
          </p:cNvPr>
          <p:cNvPicPr/>
          <p:nvPr/>
        </p:nvPicPr>
        <p:blipFill>
          <a:blip r:embed="rId4"/>
          <a:stretch/>
        </p:blipFill>
        <p:spPr bwMode="auto">
          <a:xfrm>
            <a:off x="558800" y="884578"/>
            <a:ext cx="5515546" cy="457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E6F7B3-E819-43E8-ACE1-EA28D8CCE5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4400" y="884578"/>
            <a:ext cx="4358505" cy="2378416"/>
          </a:xfrm>
          <a:prstGeom prst="rect">
            <a:avLst/>
          </a:prstGeom>
        </p:spPr>
      </p:pic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F5A6DF93-33AB-423A-B872-CA25A8706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245734"/>
              </p:ext>
            </p:extLst>
          </p:nvPr>
        </p:nvGraphicFramePr>
        <p:xfrm>
          <a:off x="7294562" y="3902964"/>
          <a:ext cx="4519485" cy="1885187"/>
        </p:xfrm>
        <a:graphic>
          <a:graphicData uri="http://schemas.openxmlformats.org/drawingml/2006/table">
            <a:tbl>
              <a:tblPr>
                <a:tableStyleId>{72833802-FEF1-4C79-8D5D-14CF1EAF98D9}</a:tableStyleId>
              </a:tblPr>
              <a:tblGrid>
                <a:gridCol w="2057509">
                  <a:extLst>
                    <a:ext uri="{9D8B030D-6E8A-4147-A177-3AD203B41FA5}">
                      <a16:colId xmlns:a16="http://schemas.microsoft.com/office/drawing/2014/main" val="4159159564"/>
                    </a:ext>
                  </a:extLst>
                </a:gridCol>
                <a:gridCol w="1151853">
                  <a:extLst>
                    <a:ext uri="{9D8B030D-6E8A-4147-A177-3AD203B41FA5}">
                      <a16:colId xmlns:a16="http://schemas.microsoft.com/office/drawing/2014/main" val="2059584300"/>
                    </a:ext>
                  </a:extLst>
                </a:gridCol>
                <a:gridCol w="1310123">
                  <a:extLst>
                    <a:ext uri="{9D8B030D-6E8A-4147-A177-3AD203B41FA5}">
                      <a16:colId xmlns:a16="http://schemas.microsoft.com/office/drawing/2014/main" val="578316905"/>
                    </a:ext>
                  </a:extLst>
                </a:gridCol>
              </a:tblGrid>
              <a:tr h="44060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effectLst/>
                        </a:rPr>
                        <a:t>Trafic des données entre 2030 et 2040</a:t>
                      </a:r>
                      <a:br>
                        <a:rPr lang="fr-FR" sz="1400" b="1" u="none" strike="noStrike" dirty="0">
                          <a:effectLst/>
                        </a:rPr>
                      </a:b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entre 2030 et 2040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665937"/>
                  </a:ext>
                </a:extLst>
              </a:tr>
              <a:tr h="347577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>
                          <a:effectLst/>
                        </a:rPr>
                        <a:t>TCAC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u="none" strike="noStrike" dirty="0">
                          <a:effectLst/>
                        </a:rPr>
                        <a:t>Trafic IP mondial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85549314"/>
                  </a:ext>
                </a:extLst>
              </a:tr>
              <a:tr h="18735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  Croissance débridée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35%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267 ZB/an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58410259"/>
                  </a:ext>
                </a:extLst>
              </a:tr>
              <a:tr h="18735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  Cycle de </a:t>
                      </a:r>
                      <a:r>
                        <a:rPr lang="fr-FR" sz="1100" u="none" strike="noStrike" dirty="0" err="1">
                          <a:effectLst/>
                        </a:rPr>
                        <a:t>hype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25%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 ZB/AN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83768099"/>
                  </a:ext>
                </a:extLst>
              </a:tr>
              <a:tr h="18735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  Renouveau Européen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20%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 ZB/AN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55697502"/>
                  </a:ext>
                </a:extLst>
              </a:tr>
              <a:tr h="18735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  Frugalité IT &amp; Résilience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10%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34 ZB/an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18986817"/>
                  </a:ext>
                </a:extLst>
              </a:tr>
              <a:tr h="347577">
                <a:tc gridSpan="3">
                  <a:txBody>
                    <a:bodyPr/>
                    <a:lstStyle/>
                    <a:p>
                      <a:pPr algn="ctr" fontAlgn="b"/>
                      <a:br>
                        <a:rPr lang="fr-FR" sz="1100" u="none" strike="noStrike" dirty="0">
                          <a:effectLst/>
                        </a:rPr>
                      </a:br>
                      <a:r>
                        <a:rPr lang="fr-FR" sz="1100" u="none" strike="noStrike" dirty="0">
                          <a:effectLst/>
                        </a:rPr>
                        <a:t>*Taux de croissance annuel composé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*Taux de croissance annuel composé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059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059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F174542-9873-4D7D-BABA-8E92407E6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058" y="1381125"/>
            <a:ext cx="9195885" cy="4532313"/>
          </a:xfr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448608A-050D-4063-8B63-BAC5A9ED3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CYCLES CENTRALISATION/DECENTRALISATION DU DIGITAL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DA1140B-8546-4E8C-A11C-17FF5E732456}"/>
              </a:ext>
            </a:extLst>
          </p:cNvPr>
          <p:cNvSpPr txBox="1"/>
          <p:nvPr/>
        </p:nvSpPr>
        <p:spPr>
          <a:xfrm>
            <a:off x="9153833" y="3320846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361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448608A-050D-4063-8B63-BAC5A9ED3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CYCLES CENTRALISATION/DECENTRALISATION DANS L’ENERGIE</a:t>
            </a:r>
          </a:p>
        </p:txBody>
      </p:sp>
      <p:pic>
        <p:nvPicPr>
          <p:cNvPr id="1026" name="Image 9" descr="Comparison between Blockchain P2P Energy Trading and Conventional Incentive  Mechanisms for Distributed Energy Resources—A Rural Microgrid Use Case Study">
            <a:extLst>
              <a:ext uri="{FF2B5EF4-FFF2-40B4-BE49-F238E27FC236}">
                <a16:creationId xmlns:a16="http://schemas.microsoft.com/office/drawing/2014/main" id="{7C8A77DF-E021-4D6C-83BF-868C85728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067" y="840726"/>
            <a:ext cx="5213054" cy="4950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3EB0357-1BAF-44AF-BACF-A1F610BD9E2C}"/>
              </a:ext>
            </a:extLst>
          </p:cNvPr>
          <p:cNvSpPr txBox="1"/>
          <p:nvPr/>
        </p:nvSpPr>
        <p:spPr>
          <a:xfrm>
            <a:off x="7179634" y="5878774"/>
            <a:ext cx="61509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hlinkClick r:id="rId3"/>
              </a:rPr>
              <a:t>https://www.mdpi.com/2076-3417/14/17/7618</a:t>
            </a:r>
            <a:endParaRPr lang="fr-FR" sz="12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8A6C424-4C9E-4FE4-B15F-DAB9B0E3BF1D}"/>
              </a:ext>
            </a:extLst>
          </p:cNvPr>
          <p:cNvSpPr txBox="1"/>
          <p:nvPr/>
        </p:nvSpPr>
        <p:spPr>
          <a:xfrm>
            <a:off x="382772" y="2115670"/>
            <a:ext cx="57132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Tout comme les Data et le calcul, </a:t>
            </a:r>
            <a:r>
              <a:rPr lang="fr-FR" b="1" dirty="0"/>
              <a:t>les flux énergétiques deviennent </a:t>
            </a:r>
            <a:r>
              <a:rPr lang="fr-FR" b="1" dirty="0" err="1"/>
              <a:t>bi-directionnels</a:t>
            </a:r>
            <a:r>
              <a:rPr lang="fr-FR" b="1" dirty="0"/>
              <a:t> </a:t>
            </a:r>
            <a:r>
              <a:rPr lang="fr-FR" dirty="0"/>
              <a:t>avec des logiques de </a:t>
            </a:r>
            <a:r>
              <a:rPr lang="fr-FR" b="1" dirty="0"/>
              <a:t>production/consommation </a:t>
            </a:r>
            <a:r>
              <a:rPr lang="fr-FR" dirty="0"/>
              <a:t>à la périphérie avec </a:t>
            </a:r>
            <a:r>
              <a:rPr lang="fr-FR" b="1" dirty="0"/>
              <a:t>l’arrivée des ENR</a:t>
            </a:r>
            <a:r>
              <a:rPr lang="fr-FR" dirty="0"/>
              <a:t> (difficultés de gestion)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11B02C2-7A33-4DB9-B57C-69E1627C6284}"/>
              </a:ext>
            </a:extLst>
          </p:cNvPr>
          <p:cNvGrpSpPr/>
          <p:nvPr/>
        </p:nvGrpSpPr>
        <p:grpSpPr>
          <a:xfrm>
            <a:off x="971917" y="5152828"/>
            <a:ext cx="4939786" cy="646331"/>
            <a:chOff x="46884" y="4504242"/>
            <a:chExt cx="4939786" cy="646331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8BC7C21-BA90-4CF4-BE43-6D571422CB4E}"/>
                </a:ext>
              </a:extLst>
            </p:cNvPr>
            <p:cNvSpPr txBox="1"/>
            <p:nvPr/>
          </p:nvSpPr>
          <p:spPr>
            <a:xfrm>
              <a:off x="731838" y="4504242"/>
              <a:ext cx="42548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Vers un partage Peer to Peer et un internet de l’Energie ?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5C59519-A228-45E9-91C8-27D75A096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84" y="4516542"/>
              <a:ext cx="671775" cy="3156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119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423C3F5-0B42-4341-B6B4-F57C0A75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DIGITAL vs ENERGIE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622BF5-0333-4FF5-A68D-FBBF04F862EA}"/>
              </a:ext>
            </a:extLst>
          </p:cNvPr>
          <p:cNvSpPr txBox="1"/>
          <p:nvPr/>
        </p:nvSpPr>
        <p:spPr>
          <a:xfrm>
            <a:off x="4344413" y="786687"/>
            <a:ext cx="3434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Énergie centralisée </a:t>
            </a:r>
            <a:br>
              <a:rPr lang="fr-FR" dirty="0">
                <a:solidFill>
                  <a:schemeClr val="accent1"/>
                </a:solidFill>
              </a:rPr>
            </a:br>
            <a:r>
              <a:rPr lang="fr-FR" sz="1200" dirty="0"/>
              <a:t>(le réseau électrique assure une distribution homogène et fluide de l’électricité sur le territoire)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46A9B20-FBD9-4EF6-A040-5336D5ABCE69}"/>
              </a:ext>
            </a:extLst>
          </p:cNvPr>
          <p:cNvSpPr txBox="1"/>
          <p:nvPr/>
        </p:nvSpPr>
        <p:spPr>
          <a:xfrm>
            <a:off x="4147140" y="5268271"/>
            <a:ext cx="4152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Énergie locale </a:t>
            </a:r>
            <a:br>
              <a:rPr lang="fr-FR" dirty="0">
                <a:solidFill>
                  <a:schemeClr val="accent1"/>
                </a:solidFill>
              </a:rPr>
            </a:br>
            <a:r>
              <a:rPr lang="fr-FR" sz="1200" dirty="0"/>
              <a:t>(Dev. ENR, SMR au sein d’un réseau non homogène et fragmenté privilégiant une consommation locale avec présence des sites de prod.  off-</a:t>
            </a:r>
            <a:r>
              <a:rPr lang="fr-FR" sz="1200" dirty="0" err="1"/>
              <a:t>grid</a:t>
            </a:r>
            <a:r>
              <a:rPr lang="fr-FR" sz="1200" dirty="0"/>
              <a:t>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CD29F0B-5EB3-4D38-A087-96C658FB18F2}"/>
              </a:ext>
            </a:extLst>
          </p:cNvPr>
          <p:cNvSpPr txBox="1"/>
          <p:nvPr/>
        </p:nvSpPr>
        <p:spPr>
          <a:xfrm>
            <a:off x="8478451" y="3100727"/>
            <a:ext cx="2793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Digital centralisé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AEA0B5D-868B-49EB-9D2F-533725054608}"/>
              </a:ext>
            </a:extLst>
          </p:cNvPr>
          <p:cNvCxnSpPr>
            <a:cxnSpLocks/>
          </p:cNvCxnSpPr>
          <p:nvPr/>
        </p:nvCxnSpPr>
        <p:spPr>
          <a:xfrm>
            <a:off x="6050277" y="1699854"/>
            <a:ext cx="0" cy="351609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BB003228-40D3-4F27-A074-322682052D46}"/>
              </a:ext>
            </a:extLst>
          </p:cNvPr>
          <p:cNvCxnSpPr/>
          <p:nvPr/>
        </p:nvCxnSpPr>
        <p:spPr>
          <a:xfrm>
            <a:off x="3794760" y="3290411"/>
            <a:ext cx="42976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2EAB42C3-8907-4A07-B8BB-EF29279CE333}"/>
              </a:ext>
            </a:extLst>
          </p:cNvPr>
          <p:cNvSpPr txBox="1"/>
          <p:nvPr/>
        </p:nvSpPr>
        <p:spPr>
          <a:xfrm>
            <a:off x="1302288" y="3113678"/>
            <a:ext cx="234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Digital</a:t>
            </a:r>
            <a:r>
              <a:rPr lang="fr-FR" b="1" dirty="0">
                <a:solidFill>
                  <a:schemeClr val="accent2"/>
                </a:solidFill>
              </a:rPr>
              <a:t> </a:t>
            </a:r>
            <a:r>
              <a:rPr lang="fr-FR" b="1" dirty="0"/>
              <a:t>distribué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8623A746-B1C9-41D2-A683-7144D006A22D}"/>
              </a:ext>
            </a:extLst>
          </p:cNvPr>
          <p:cNvSpPr/>
          <p:nvPr/>
        </p:nvSpPr>
        <p:spPr bwMode="auto">
          <a:xfrm>
            <a:off x="4468893" y="3714496"/>
            <a:ext cx="1352900" cy="1156310"/>
          </a:xfrm>
          <a:prstGeom prst="ellipse">
            <a:avLst/>
          </a:prstGeom>
          <a:solidFill>
            <a:srgbClr val="00B050">
              <a:alpha val="4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Sobriété &amp; Résilience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B9B03296-6904-46ED-95B1-DCFABD79D136}"/>
              </a:ext>
            </a:extLst>
          </p:cNvPr>
          <p:cNvSpPr/>
          <p:nvPr/>
        </p:nvSpPr>
        <p:spPr bwMode="auto">
          <a:xfrm>
            <a:off x="6151491" y="1809854"/>
            <a:ext cx="1535662" cy="1108212"/>
          </a:xfrm>
          <a:prstGeom prst="ellipse">
            <a:avLst/>
          </a:prstGeom>
          <a:solidFill>
            <a:schemeClr val="bg1">
              <a:lumMod val="50000"/>
              <a:alpha val="56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Instabilités et cycles technologiques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AFA69C4-C743-4F36-981C-BC2666E20A3F}"/>
              </a:ext>
            </a:extLst>
          </p:cNvPr>
          <p:cNvSpPr/>
          <p:nvPr/>
        </p:nvSpPr>
        <p:spPr bwMode="auto">
          <a:xfrm>
            <a:off x="4782805" y="2520251"/>
            <a:ext cx="1495957" cy="894275"/>
          </a:xfrm>
          <a:prstGeom prst="ellipse">
            <a:avLst/>
          </a:prstGeom>
          <a:solidFill>
            <a:srgbClr val="0070C0">
              <a:alpha val="40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Nouvelle donne numérique </a:t>
            </a:r>
            <a:r>
              <a:rPr lang="fr-FR" sz="1200" dirty="0" err="1"/>
              <a:t>Européene</a:t>
            </a:r>
            <a:endParaRPr lang="fr-FR" sz="1200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72EED865-4024-49A7-AA82-18105A027081}"/>
              </a:ext>
            </a:extLst>
          </p:cNvPr>
          <p:cNvSpPr/>
          <p:nvPr/>
        </p:nvSpPr>
        <p:spPr bwMode="auto">
          <a:xfrm>
            <a:off x="5840110" y="2990441"/>
            <a:ext cx="1766005" cy="1015848"/>
          </a:xfrm>
          <a:prstGeom prst="ellipse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Croissance accélérée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68ACC72-04B2-495F-8E0D-BC0680D0810B}"/>
              </a:ext>
            </a:extLst>
          </p:cNvPr>
          <p:cNvSpPr txBox="1"/>
          <p:nvPr/>
        </p:nvSpPr>
        <p:spPr>
          <a:xfrm>
            <a:off x="8446016" y="3429394"/>
            <a:ext cx="2499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/>
                <a:cs typeface="Arial"/>
              </a:rPr>
              <a:t>(</a:t>
            </a:r>
            <a:r>
              <a:rPr lang="fr-FR" sz="1200" dirty="0">
                <a:solidFill>
                  <a:srgbClr val="262626"/>
                </a:solidFill>
                <a:latin typeface="Poppins"/>
                <a:cs typeface="Arial"/>
              </a:rPr>
              <a:t>Données traitées et stockées de manière centralisée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/>
                <a:cs typeface="Arial"/>
              </a:rPr>
              <a:t>)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986A8D-CD95-4655-B00B-DD92165F0C76}"/>
              </a:ext>
            </a:extLst>
          </p:cNvPr>
          <p:cNvSpPr txBox="1"/>
          <p:nvPr/>
        </p:nvSpPr>
        <p:spPr>
          <a:xfrm>
            <a:off x="1246508" y="3468245"/>
            <a:ext cx="2499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/>
                <a:cs typeface="Arial"/>
              </a:rPr>
              <a:t>(</a:t>
            </a:r>
            <a:r>
              <a:rPr lang="fr-FR" sz="1200" dirty="0">
                <a:solidFill>
                  <a:srgbClr val="262626"/>
                </a:solidFill>
                <a:latin typeface="Poppins"/>
                <a:cs typeface="Arial"/>
              </a:rPr>
              <a:t>Données traitées et stockées de manière distribuées)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F27D7C-FC1D-48DD-9C18-58D80A616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544" y="844021"/>
            <a:ext cx="3093900" cy="21674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686E95B-FDE0-478D-99FF-ADF092EFB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9" y="3929027"/>
            <a:ext cx="3137333" cy="221430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F7085C5-35F4-4D69-BF75-D6471D767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323" y="3888139"/>
            <a:ext cx="3085121" cy="21674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763221-9EE0-4EFE-9BE4-7428DBB67C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59" y="862950"/>
            <a:ext cx="2858616" cy="199795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D8DD695-37CE-4EC4-8406-9AB69A6D7D07}"/>
              </a:ext>
            </a:extLst>
          </p:cNvPr>
          <p:cNvSpPr txBox="1"/>
          <p:nvPr/>
        </p:nvSpPr>
        <p:spPr>
          <a:xfrm>
            <a:off x="8092440" y="4238263"/>
            <a:ext cx="11344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/>
              <a:t>Des réseaux d’</a:t>
            </a:r>
            <a:r>
              <a:rPr lang="fr-FR" sz="1200" b="1" i="1" dirty="0" err="1"/>
              <a:t>hyperscalers</a:t>
            </a:r>
            <a:r>
              <a:rPr lang="fr-FR" sz="1200" b="1" i="1" dirty="0"/>
              <a:t> off-</a:t>
            </a:r>
            <a:r>
              <a:rPr lang="fr-FR" sz="1200" b="1" i="1" dirty="0" err="1"/>
              <a:t>grid</a:t>
            </a:r>
            <a:r>
              <a:rPr lang="fr-FR" sz="1200" b="1" i="1" dirty="0"/>
              <a:t> qui concentrent la donnée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675E414-1575-4FDB-A3E9-E8ACF6CE98C3}"/>
              </a:ext>
            </a:extLst>
          </p:cNvPr>
          <p:cNvSpPr txBox="1"/>
          <p:nvPr/>
        </p:nvSpPr>
        <p:spPr>
          <a:xfrm>
            <a:off x="7988708" y="1056381"/>
            <a:ext cx="1338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/>
              <a:t>Des datacenter qui restent connectées aux réseaux historiques dans les mains des GAFAM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BDA97C7-9AE3-45CC-886C-1978E6FA0E74}"/>
              </a:ext>
            </a:extLst>
          </p:cNvPr>
          <p:cNvSpPr txBox="1"/>
          <p:nvPr/>
        </p:nvSpPr>
        <p:spPr>
          <a:xfrm>
            <a:off x="2904058" y="1111568"/>
            <a:ext cx="1564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/>
              <a:t>Des réseaux électriques qui s’adaptent avec des datacenter flexibles et une donnée distribuée et souveraine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0996229-C35C-4ACC-9476-6559D8571276}"/>
              </a:ext>
            </a:extLst>
          </p:cNvPr>
          <p:cNvSpPr txBox="1"/>
          <p:nvPr/>
        </p:nvSpPr>
        <p:spPr>
          <a:xfrm>
            <a:off x="3160879" y="4094681"/>
            <a:ext cx="1330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/>
              <a:t>Des data center EDGE qui s’adaptent à une production/consommation d’électricité distribuée</a:t>
            </a:r>
          </a:p>
        </p:txBody>
      </p:sp>
    </p:spTree>
    <p:extLst>
      <p:ext uri="{BB962C8B-B14F-4D97-AF65-F5344CB8AC3E}">
        <p14:creationId xmlns:p14="http://schemas.microsoft.com/office/powerpoint/2010/main" val="2354917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423C3F5-0B42-4341-B6B4-F57C0A75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NOUVEAU PARADIGME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842F0C-D0B9-492B-9E07-621BC05BD4A3}"/>
              </a:ext>
            </a:extLst>
          </p:cNvPr>
          <p:cNvSpPr txBox="1"/>
          <p:nvPr/>
        </p:nvSpPr>
        <p:spPr>
          <a:xfrm>
            <a:off x="639893" y="2603468"/>
            <a:ext cx="1106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/>
              <a:t>On assiste à l’émergence d’une infrastructure globale où les frontières entre calcul, données et énergie s'effacent progressivement. Dans ce </a:t>
            </a:r>
            <a:r>
              <a:rPr lang="fr-FR" sz="2000" b="1" dirty="0">
                <a:solidFill>
                  <a:schemeClr val="accent6"/>
                </a:solidFill>
              </a:rPr>
              <a:t>modèle distribué</a:t>
            </a:r>
            <a:r>
              <a:rPr lang="fr-FR" sz="2000" b="1" dirty="0"/>
              <a:t>, ces ressources ne seront plus gérées en silos, mais </a:t>
            </a:r>
            <a:r>
              <a:rPr lang="fr-FR" sz="2000" b="1" dirty="0">
                <a:solidFill>
                  <a:schemeClr val="accent6"/>
                </a:solidFill>
              </a:rPr>
              <a:t>orchestrées dynamiquement au sein d'un même réseau fluide et interconnecté</a:t>
            </a:r>
            <a:r>
              <a:rPr lang="fr-FR" sz="2000" b="1" dirty="0"/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995257-8626-4B75-88E3-E22763FE73D5}"/>
              </a:ext>
            </a:extLst>
          </p:cNvPr>
          <p:cNvSpPr txBox="1"/>
          <p:nvPr/>
        </p:nvSpPr>
        <p:spPr>
          <a:xfrm>
            <a:off x="731838" y="1494555"/>
            <a:ext cx="11612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</a:rPr>
              <a:t>COUPLAGE ENTRE ENERGIE &amp; </a:t>
            </a:r>
            <a:r>
              <a:rPr lang="fr-FR" sz="2000" b="1" dirty="0"/>
              <a:t>DIGITAL : </a:t>
            </a:r>
            <a:r>
              <a:rPr lang="fr-FR" sz="2000" b="1" dirty="0">
                <a:solidFill>
                  <a:schemeClr val="accent6"/>
                </a:solidFill>
              </a:rPr>
              <a:t> « COMPUTE IS THE NEW OIL »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224B5A-18CB-417B-BD1F-B0BA23EF5FFA}"/>
              </a:ext>
            </a:extLst>
          </p:cNvPr>
          <p:cNvGrpSpPr/>
          <p:nvPr/>
        </p:nvGrpSpPr>
        <p:grpSpPr>
          <a:xfrm>
            <a:off x="1303551" y="5012895"/>
            <a:ext cx="10069033" cy="489737"/>
            <a:chOff x="923546" y="5450155"/>
            <a:chExt cx="10789635" cy="37299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0AFF963-D43A-488A-98C0-66A068361F8D}"/>
                </a:ext>
              </a:extLst>
            </p:cNvPr>
            <p:cNvSpPr txBox="1"/>
            <p:nvPr/>
          </p:nvSpPr>
          <p:spPr>
            <a:xfrm>
              <a:off x="1690578" y="5450155"/>
              <a:ext cx="10022603" cy="3047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b="1" dirty="0"/>
                <a:t>Nouveau paradigme  : </a:t>
              </a:r>
              <a:r>
                <a:rPr lang="fr-FR" sz="2000" b="1" dirty="0">
                  <a:solidFill>
                    <a:schemeClr val="accent6"/>
                  </a:solidFill>
                </a:rPr>
                <a:t>CONTINUUM DIGITAL-ENERGIE</a:t>
              </a:r>
              <a:r>
                <a:rPr lang="fr-FR" sz="2000" dirty="0"/>
                <a:t> 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965A9E5-5B38-4E35-B4DE-9422C966F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546" y="5500031"/>
              <a:ext cx="687682" cy="3231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153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423C3F5-0B42-4341-B6B4-F57C0A755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68" y="314036"/>
            <a:ext cx="3137836" cy="1117394"/>
          </a:xfrm>
        </p:spPr>
        <p:txBody>
          <a:bodyPr>
            <a:normAutofit/>
          </a:bodyPr>
          <a:lstStyle/>
          <a:p>
            <a:r>
              <a:rPr lang="fr-FR" dirty="0"/>
              <a:t>EMERALD AI / NVIDIA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C3D376-2D7A-42E3-BC18-58E8FE715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6727" y="4416269"/>
            <a:ext cx="4001058" cy="145752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9D6AD15-B562-4881-AA98-CC8508718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74" y="1431430"/>
            <a:ext cx="6449325" cy="397247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46739E-D23A-484F-9D64-B2AF2ADB5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0037" y="68468"/>
            <a:ext cx="7687748" cy="16004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7A890B6-FFD9-45BC-BDC8-AF438B5070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2089" y="3206861"/>
            <a:ext cx="3705742" cy="120031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F8897AE-EB8F-4BBB-904F-E40D6A3E75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6727" y="1668891"/>
            <a:ext cx="3762900" cy="151468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D08D053-8A99-464C-9FED-18B4FA95B92A}"/>
              </a:ext>
            </a:extLst>
          </p:cNvPr>
          <p:cNvSpPr txBox="1"/>
          <p:nvPr/>
        </p:nvSpPr>
        <p:spPr>
          <a:xfrm>
            <a:off x="2064619" y="5561623"/>
            <a:ext cx="27191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8"/>
              </a:rPr>
              <a:t>https://www.emeraldai.co/</a:t>
            </a:r>
            <a:r>
              <a:rPr lang="fr-FR" sz="1200" dirty="0"/>
              <a:t> 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56567B1C-7C2A-4C59-B7CC-B2E262B94EA7}"/>
              </a:ext>
            </a:extLst>
          </p:cNvPr>
          <p:cNvSpPr/>
          <p:nvPr/>
        </p:nvSpPr>
        <p:spPr>
          <a:xfrm rot="13718233">
            <a:off x="7201760" y="3850617"/>
            <a:ext cx="722778" cy="560439"/>
          </a:xfrm>
          <a:prstGeom prst="arc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640610AC-5AF2-4F92-A0ED-E68C20269616}"/>
              </a:ext>
            </a:extLst>
          </p:cNvPr>
          <p:cNvSpPr/>
          <p:nvPr/>
        </p:nvSpPr>
        <p:spPr>
          <a:xfrm rot="13718233">
            <a:off x="7201759" y="5041073"/>
            <a:ext cx="722778" cy="560439"/>
          </a:xfrm>
          <a:prstGeom prst="arc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3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494668-D04D-4D15-A1A3-E76E33075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Participants au groupe prospectif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1864A2-04B9-4DCE-BF90-B3C6D41618EA}"/>
              </a:ext>
            </a:extLst>
          </p:cNvPr>
          <p:cNvSpPr/>
          <p:nvPr/>
        </p:nvSpPr>
        <p:spPr>
          <a:xfrm>
            <a:off x="5221616" y="1763541"/>
            <a:ext cx="2269989" cy="4007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313D01-3C61-49E2-AAB8-8D5770989676}"/>
              </a:ext>
            </a:extLst>
          </p:cNvPr>
          <p:cNvSpPr/>
          <p:nvPr/>
        </p:nvSpPr>
        <p:spPr>
          <a:xfrm>
            <a:off x="2014199" y="1765978"/>
            <a:ext cx="3104674" cy="3973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486810-7FAB-4D8F-99F4-091DD2F82407}"/>
              </a:ext>
            </a:extLst>
          </p:cNvPr>
          <p:cNvSpPr txBox="1"/>
          <p:nvPr/>
        </p:nvSpPr>
        <p:spPr>
          <a:xfrm>
            <a:off x="2838225" y="1778865"/>
            <a:ext cx="1511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Data Center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D09F19-8A35-45C0-8118-A4441F5A8EFF}"/>
              </a:ext>
            </a:extLst>
          </p:cNvPr>
          <p:cNvSpPr txBox="1"/>
          <p:nvPr/>
        </p:nvSpPr>
        <p:spPr>
          <a:xfrm>
            <a:off x="5118873" y="1794643"/>
            <a:ext cx="239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Réseaux</a:t>
            </a:r>
            <a:r>
              <a:rPr lang="en-US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2FD724-A832-42B1-97A1-203DEAC91E3C}"/>
              </a:ext>
            </a:extLst>
          </p:cNvPr>
          <p:cNvSpPr/>
          <p:nvPr/>
        </p:nvSpPr>
        <p:spPr>
          <a:xfrm>
            <a:off x="171982" y="1463040"/>
            <a:ext cx="1637282" cy="10474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Animation / </a:t>
            </a:r>
            <a:r>
              <a:rPr lang="en-US" sz="1600" b="1" dirty="0" err="1">
                <a:solidFill>
                  <a:schemeClr val="bg1"/>
                </a:solidFill>
              </a:rPr>
              <a:t>Méthode</a:t>
            </a:r>
            <a:r>
              <a:rPr lang="en-US" sz="1600" b="1" dirty="0">
                <a:solidFill>
                  <a:schemeClr val="bg1"/>
                </a:solidFill>
              </a:rPr>
              <a:t> / </a:t>
            </a:r>
            <a:r>
              <a:rPr lang="en-US" sz="1600" b="1" dirty="0" err="1">
                <a:solidFill>
                  <a:schemeClr val="bg1"/>
                </a:solidFill>
              </a:rPr>
              <a:t>Expertises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8BA287C-ABB6-4C0F-ABD6-606201DF8D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048" y="3401188"/>
            <a:ext cx="757388" cy="7583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C5012A-31D7-4C1D-A142-B38013FF7E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8592" y="2971478"/>
            <a:ext cx="1288464" cy="4946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4312F4B-5196-4721-B668-B97F61CE6886}"/>
              </a:ext>
            </a:extLst>
          </p:cNvPr>
          <p:cNvSpPr/>
          <p:nvPr/>
        </p:nvSpPr>
        <p:spPr>
          <a:xfrm>
            <a:off x="7617710" y="1763541"/>
            <a:ext cx="4338643" cy="4007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C0EBFD9-1D2B-4BFA-83CC-CAAA8BFB28AB}"/>
              </a:ext>
            </a:extLst>
          </p:cNvPr>
          <p:cNvSpPr txBox="1"/>
          <p:nvPr/>
        </p:nvSpPr>
        <p:spPr>
          <a:xfrm>
            <a:off x="8466782" y="1820697"/>
            <a:ext cx="2297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End-users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CC6561-B493-4121-917D-E3DA9031C93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7470" y="2752795"/>
            <a:ext cx="758069" cy="5250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3929D8D-78D5-4076-BAFC-25A304EC1E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493" y="2761050"/>
            <a:ext cx="609709" cy="60970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8703796-3A23-4B95-8E50-21FF78042B7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3467" b="26735"/>
          <a:stretch/>
        </p:blipFill>
        <p:spPr>
          <a:xfrm>
            <a:off x="9004558" y="4999920"/>
            <a:ext cx="1928876" cy="5426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52CC05A-FE41-4405-9DF4-427681111C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2080" y="3713376"/>
            <a:ext cx="1471304" cy="34025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B0578DB-775B-45B3-AB83-F7ED6D6AAA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32312" y="2779540"/>
            <a:ext cx="1089238" cy="57272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AFFD57C-4769-4168-803C-1224FA6234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60061" y="3739613"/>
            <a:ext cx="1539661" cy="86221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6711AE2-0D7F-49BA-ABFF-4C06DB2C73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8309" y="3858563"/>
            <a:ext cx="1335854" cy="28253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CEDB958-5A6A-421B-939A-9A71B254E3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05450" y="4395019"/>
            <a:ext cx="1729306" cy="23922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6605390-8909-4DA3-9E00-01E6F63ECD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66838" y="3747096"/>
            <a:ext cx="1133192" cy="102755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06B96F0-60C6-4BE7-ACD7-BCB7159A6FB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37721" y="3235746"/>
            <a:ext cx="907973" cy="85456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CD2024F-7842-47DA-917C-0E53DF0167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7421" y="4434980"/>
            <a:ext cx="1631336" cy="5111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FEDDB7D-9259-4705-B563-F8B1AFDA4FA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62725" y="4139731"/>
            <a:ext cx="1767243" cy="117519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E2ECE6C-4227-4582-BB53-434680B1A20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12367" y="2760747"/>
            <a:ext cx="1072048" cy="705335"/>
          </a:xfrm>
          <a:prstGeom prst="rect">
            <a:avLst/>
          </a:prstGeom>
        </p:spPr>
      </p:pic>
      <p:pic>
        <p:nvPicPr>
          <p:cNvPr id="1026" name="Picture 2" descr="NEXITY | FPI France">
            <a:extLst>
              <a:ext uri="{FF2B5EF4-FFF2-40B4-BE49-F238E27FC236}">
                <a16:creationId xmlns:a16="http://schemas.microsoft.com/office/drawing/2014/main" id="{F0EF3402-1699-4BC8-8105-2875FD2F8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395" y="4849227"/>
            <a:ext cx="1126769" cy="84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image_0">
            <a:extLst>
              <a:ext uri="{FF2B5EF4-FFF2-40B4-BE49-F238E27FC236}">
                <a16:creationId xmlns:a16="http://schemas.microsoft.com/office/drawing/2014/main" id="{F6057B44-E935-419D-90B0-1079458A5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17" y="4724805"/>
            <a:ext cx="1305522" cy="130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420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423C3F5-0B42-4341-B6B4-F57C0A75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DIGITALISATION DU MONDE SUBIE OU CHOISIE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842F0C-D0B9-492B-9E07-621BC05BD4A3}"/>
              </a:ext>
            </a:extLst>
          </p:cNvPr>
          <p:cNvSpPr txBox="1"/>
          <p:nvPr/>
        </p:nvSpPr>
        <p:spPr>
          <a:xfrm>
            <a:off x="731837" y="1063938"/>
            <a:ext cx="1072832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dirty="0"/>
          </a:p>
          <a:p>
            <a:pPr algn="just"/>
            <a:r>
              <a:rPr lang="fr-FR" sz="2000" dirty="0"/>
              <a:t>Dans un monde où la </a:t>
            </a:r>
            <a:r>
              <a:rPr lang="fr-FR" sz="2000" b="1" dirty="0"/>
              <a:t>digitalisation est inéluctable</a:t>
            </a:r>
            <a:r>
              <a:rPr lang="fr-FR" sz="2000" dirty="0"/>
              <a:t>, plusieurs chemins restent ouverts :</a:t>
            </a:r>
          </a:p>
          <a:p>
            <a:pPr algn="just"/>
            <a:endParaRPr lang="fr-FR" sz="2000" dirty="0"/>
          </a:p>
          <a:p>
            <a:pPr algn="just"/>
            <a:endParaRPr lang="fr-FR" sz="20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2000" dirty="0"/>
              <a:t>Un </a:t>
            </a:r>
            <a:r>
              <a:rPr lang="fr-FR" sz="2000" b="1" dirty="0"/>
              <a:t>futur désordonné</a:t>
            </a:r>
            <a:r>
              <a:rPr lang="fr-FR" sz="2000" dirty="0"/>
              <a:t>, où l’infrastructure suit les </a:t>
            </a:r>
            <a:r>
              <a:rPr lang="fr-FR" sz="2000" b="1" dirty="0"/>
              <a:t>seuls signaux de marché </a:t>
            </a:r>
            <a:r>
              <a:rPr lang="fr-FR" sz="2000" dirty="0"/>
              <a:t>et la recherche de profit, au risque de multiplier les </a:t>
            </a:r>
            <a:r>
              <a:rPr lang="fr-FR" sz="2000" b="1" dirty="0"/>
              <a:t>vulnérabilités, les fractures et les impasses écologiques</a:t>
            </a:r>
            <a:r>
              <a:rPr lang="fr-FR" sz="20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fr-FR" sz="2000" dirty="0"/>
          </a:p>
          <a:p>
            <a:pPr algn="just"/>
            <a:r>
              <a:rPr lang="fr-FR" sz="2000" dirty="0"/>
              <a:t>Ou</a:t>
            </a:r>
          </a:p>
          <a:p>
            <a:pPr algn="just"/>
            <a:endParaRPr lang="fr-FR" sz="20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2000" dirty="0"/>
              <a:t>Un </a:t>
            </a:r>
            <a:r>
              <a:rPr lang="fr-FR" sz="2000" b="1" dirty="0"/>
              <a:t>futur coordonné</a:t>
            </a:r>
            <a:r>
              <a:rPr lang="fr-FR" sz="2000" dirty="0"/>
              <a:t>, où la puissance de </a:t>
            </a:r>
            <a:r>
              <a:rPr lang="fr-FR" sz="2000" b="1" dirty="0"/>
              <a:t>calcul est pensée comme une ressource stratégique partagée, mise au service de la transition énergétique, de la connaissance scientifique, de la résilience territoriale et du bien commun.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3134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423C3F5-0B42-4341-B6B4-F57C0A75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EFFICIENCE &amp; RESILIENCE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842F0C-D0B9-492B-9E07-621BC05BD4A3}"/>
              </a:ext>
            </a:extLst>
          </p:cNvPr>
          <p:cNvSpPr txBox="1"/>
          <p:nvPr/>
        </p:nvSpPr>
        <p:spPr>
          <a:xfrm>
            <a:off x="395923" y="1185862"/>
            <a:ext cx="1106424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2000" dirty="0"/>
              <a:t>Les progrès pour </a:t>
            </a:r>
            <a:r>
              <a:rPr lang="fr-FR" sz="2000" b="1" dirty="0"/>
              <a:t>l’efficience des systèmes</a:t>
            </a:r>
            <a:r>
              <a:rPr lang="fr-FR" sz="2000" dirty="0"/>
              <a:t> ne doivent </a:t>
            </a:r>
            <a:r>
              <a:rPr lang="fr-FR" sz="2000" b="1" dirty="0"/>
              <a:t>pas faire oublier les progrès pour la résilience des systèmes</a:t>
            </a:r>
            <a:r>
              <a:rPr lang="fr-FR" sz="2000" dirty="0"/>
              <a:t>. Ces futurs dépendent de nombreuses variables : géopolitiques, innovations de rupture et progrès technologiques, logiques économiques… </a:t>
            </a:r>
          </a:p>
          <a:p>
            <a:pPr algn="just"/>
            <a:endParaRPr lang="fr-FR" sz="20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2000" dirty="0"/>
              <a:t>La véritable question, pour les acteurs des datacenters, des réseaux, de l’IA et des politiques publiques, n’est donc plus :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b="1" dirty="0"/>
              <a:t>« Combien devons/pouvons-nous croître ? »</a:t>
            </a:r>
          </a:p>
          <a:p>
            <a:pPr algn="just"/>
            <a:endParaRPr lang="fr-FR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E5D452-DE5B-42A2-8959-6C482E981464}"/>
              </a:ext>
            </a:extLst>
          </p:cNvPr>
          <p:cNvSpPr txBox="1"/>
          <p:nvPr/>
        </p:nvSpPr>
        <p:spPr>
          <a:xfrm>
            <a:off x="395923" y="4509197"/>
            <a:ext cx="109943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dirty="0"/>
              <a:t>mais bien :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b="1" dirty="0">
                <a:solidFill>
                  <a:schemeClr val="accent6"/>
                </a:solidFill>
              </a:rPr>
              <a:t>« Comment faire du continuum digital-</a:t>
            </a:r>
            <a:r>
              <a:rPr lang="fr-FR" sz="2000" b="1" dirty="0" err="1">
                <a:solidFill>
                  <a:schemeClr val="accent6"/>
                </a:solidFill>
              </a:rPr>
              <a:t>energie</a:t>
            </a:r>
            <a:r>
              <a:rPr lang="fr-FR" sz="2000" b="1" dirty="0">
                <a:solidFill>
                  <a:schemeClr val="accent6"/>
                </a:solidFill>
              </a:rPr>
              <a:t> un système symbiotique, stable et soutenable, plutôt qu’un facteur de fragilité supplémentaire ? »</a:t>
            </a:r>
          </a:p>
        </p:txBody>
      </p:sp>
    </p:spTree>
    <p:extLst>
      <p:ext uri="{BB962C8B-B14F-4D97-AF65-F5344CB8AC3E}">
        <p14:creationId xmlns:p14="http://schemas.microsoft.com/office/powerpoint/2010/main" val="32394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9952300" name="Titre 1"/>
          <p:cNvSpPr>
            <a:spLocks noGrp="1"/>
          </p:cNvSpPr>
          <p:nvPr>
            <p:ph type="title"/>
          </p:nvPr>
        </p:nvSpPr>
        <p:spPr bwMode="auto">
          <a:xfrm>
            <a:off x="853756" y="5189538"/>
            <a:ext cx="3271203" cy="7032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1600" dirty="0"/>
              <a:t>Timothee.silvestre@cea.fr</a:t>
            </a:r>
          </a:p>
        </p:txBody>
      </p:sp>
      <p:sp>
        <p:nvSpPr>
          <p:cNvPr id="2115491171" name="Espace réservé du texte 3"/>
          <p:cNvSpPr>
            <a:spLocks noGrp="1"/>
          </p:cNvSpPr>
          <p:nvPr>
            <p:ph type="body" sz="quarter" idx="17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857A0-1ED1-4A9E-A7B6-6C44D55A5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393" y="631189"/>
            <a:ext cx="4128770" cy="41287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3E1751-18B5-4CBB-8610-1412D5DBB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49" y="867775"/>
            <a:ext cx="4589397" cy="36555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ance Datacenter | LinkedIn">
            <a:extLst>
              <a:ext uri="{FF2B5EF4-FFF2-40B4-BE49-F238E27FC236}">
                <a16:creationId xmlns:a16="http://schemas.microsoft.com/office/drawing/2014/main" id="{24722BD5-D4A8-4201-BED4-8BD7A6F92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199" y="422968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1494668-D04D-4D15-A1A3-E76E33075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EXPERTS INTERVIEWES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313D01-3C61-49E2-AAB8-8D5770989676}"/>
              </a:ext>
            </a:extLst>
          </p:cNvPr>
          <p:cNvSpPr/>
          <p:nvPr/>
        </p:nvSpPr>
        <p:spPr>
          <a:xfrm>
            <a:off x="2946782" y="1184537"/>
            <a:ext cx="4218756" cy="3973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486810-7FAB-4D8F-99F4-091DD2F82407}"/>
              </a:ext>
            </a:extLst>
          </p:cNvPr>
          <p:cNvSpPr txBox="1"/>
          <p:nvPr/>
        </p:nvSpPr>
        <p:spPr>
          <a:xfrm>
            <a:off x="4211619" y="1214164"/>
            <a:ext cx="1511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Data Center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8BA287C-ABB6-4C0F-ABD6-606201DF8D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052" y="1985675"/>
            <a:ext cx="757388" cy="7583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C5012A-31D7-4C1D-A142-B38013FF7E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488" y="5182184"/>
            <a:ext cx="1288464" cy="4946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4312F4B-5196-4721-B668-B97F61CE6886}"/>
              </a:ext>
            </a:extLst>
          </p:cNvPr>
          <p:cNvSpPr/>
          <p:nvPr/>
        </p:nvSpPr>
        <p:spPr>
          <a:xfrm>
            <a:off x="8062266" y="1211972"/>
            <a:ext cx="3263233" cy="4007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666F7D-6984-414E-A210-7EABFF1CEE21}"/>
              </a:ext>
            </a:extLst>
          </p:cNvPr>
          <p:cNvSpPr/>
          <p:nvPr/>
        </p:nvSpPr>
        <p:spPr>
          <a:xfrm>
            <a:off x="235646" y="1201387"/>
            <a:ext cx="2065593" cy="3973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F920951-D8F8-4507-9C63-FBA993380F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772" y="2956945"/>
            <a:ext cx="1164889" cy="63411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91B7C4E-C1B5-4AD3-A442-589A3BA506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7939" y="2062638"/>
            <a:ext cx="705391" cy="755613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EFC4625-5BBD-40BD-A446-0C2732F124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827" y="3739079"/>
            <a:ext cx="985838" cy="116205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4E4E62A-ED12-45D1-991F-E513F686D1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281" y="5132847"/>
            <a:ext cx="905869" cy="905869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1E3490A-CA71-4CC6-A274-BDA4005B5F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19161" y="2165845"/>
            <a:ext cx="957791" cy="838067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46911A0C-71DE-489F-9007-96FBF08AE8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40018" y="2238917"/>
            <a:ext cx="1133192" cy="634588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FE085B0-34C4-435E-AB2E-02D2E7D09E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3315" y="2970398"/>
            <a:ext cx="985838" cy="55908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8A9C9DB5-F305-42B4-8321-78EC375683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70869" y="5416120"/>
            <a:ext cx="1157589" cy="559083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4CECBAFD-F439-4D12-A841-664CF270B5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62471" y="2095975"/>
            <a:ext cx="1811666" cy="28588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B488C49C-65D6-4DD9-A34B-47487ACD346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64696" y="4095006"/>
            <a:ext cx="2042709" cy="397305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91089A95-45BD-4B88-A793-E8FE3DD736C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70372" y="2974452"/>
            <a:ext cx="1345652" cy="1345652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1BB85785-94E8-44CF-A5F7-B960315A7E0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40718" y="3824805"/>
            <a:ext cx="1162050" cy="1162050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34FA12D0-CF5D-4C2D-9236-22C3C57107B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61795" y="4029406"/>
            <a:ext cx="1268410" cy="528504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9654FDCB-4059-477C-A818-56D37CAF283D}"/>
              </a:ext>
            </a:extLst>
          </p:cNvPr>
          <p:cNvSpPr txBox="1"/>
          <p:nvPr/>
        </p:nvSpPr>
        <p:spPr>
          <a:xfrm>
            <a:off x="322245" y="1229477"/>
            <a:ext cx="17812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Institutionnels</a:t>
            </a:r>
            <a:endParaRPr lang="en-US" sz="1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F3A05548-1182-4384-9448-0A72E8343CF4}"/>
              </a:ext>
            </a:extLst>
          </p:cNvPr>
          <p:cNvSpPr txBox="1"/>
          <p:nvPr/>
        </p:nvSpPr>
        <p:spPr>
          <a:xfrm>
            <a:off x="8008818" y="1213007"/>
            <a:ext cx="3370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Domaines</a:t>
            </a:r>
            <a:r>
              <a:rPr lang="en-US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connexes</a:t>
            </a:r>
            <a:endParaRPr lang="en-US" sz="1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97E209EE-27D2-4440-B198-69EA168CFB9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85413" y="4848461"/>
            <a:ext cx="1162050" cy="116205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210878B1-1524-4336-AE07-D420E08A4F6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70869" y="4807942"/>
            <a:ext cx="1545403" cy="465894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B89A1BDC-226E-4E3C-8C11-B6D6814BDB2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94444" y="4014304"/>
            <a:ext cx="1371599" cy="83343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2DCEE014-7473-4AF1-89C7-753C254A484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06013" y="3028631"/>
            <a:ext cx="1648717" cy="571209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2F1A3ED1-792F-4F30-98DA-14F53C93302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84736" y="3069622"/>
            <a:ext cx="1296894" cy="10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19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48406B-309A-4090-8BA6-DACA1AEB4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00" y="1545561"/>
            <a:ext cx="5187998" cy="43004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9C14B05-F608-46EB-A2FC-C61B5B029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66" y="359950"/>
            <a:ext cx="10728325" cy="1121359"/>
          </a:xfrm>
        </p:spPr>
        <p:txBody>
          <a:bodyPr>
            <a:normAutofit/>
          </a:bodyPr>
          <a:lstStyle/>
          <a:p>
            <a:r>
              <a:rPr lang="fr-FR" dirty="0"/>
              <a:t>CONSOMMATION EN EAU DU REFROIDISSEMENT DES DATACENTER MONDE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F4944D-996E-4181-9041-F6A043F721F5}"/>
              </a:ext>
            </a:extLst>
          </p:cNvPr>
          <p:cNvSpPr txBox="1"/>
          <p:nvPr/>
        </p:nvSpPr>
        <p:spPr>
          <a:xfrm>
            <a:off x="8102009" y="831949"/>
            <a:ext cx="378880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ea typeface="MS Mincho" panose="02020609040205080304" pitchFamily="49" charset="-128"/>
                <a:cs typeface="Times New Roman" panose="02020603050405020304" pitchFamily="18" charset="0"/>
              </a:rPr>
              <a:t>Datacenter dans le monde : 110 M m3 </a:t>
            </a:r>
            <a:r>
              <a:rPr lang="en-US" b="1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en</a:t>
            </a:r>
            <a:r>
              <a:rPr lang="en-US" b="1" dirty="0">
                <a:ea typeface="MS Mincho" panose="02020609040205080304" pitchFamily="49" charset="-128"/>
                <a:cs typeface="Times New Roman" panose="02020603050405020304" pitchFamily="18" charset="0"/>
              </a:rPr>
              <a:t> 2023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ea typeface="MS Mincho" panose="02020609040205080304" pitchFamily="49" charset="-128"/>
                <a:cs typeface="Times New Roman" panose="02020603050405020304" pitchFamily="18" charset="0"/>
              </a:rPr>
              <a:t>La question de </a:t>
            </a:r>
            <a:r>
              <a:rPr lang="en-US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l’eau</a:t>
            </a:r>
            <a:r>
              <a:rPr lang="en-US" dirty="0">
                <a:ea typeface="MS Mincho" panose="02020609040205080304" pitchFamily="49" charset="-128"/>
                <a:cs typeface="Times New Roman" panose="02020603050405020304" pitchFamily="18" charset="0"/>
              </a:rPr>
              <a:t> pour les datacenter dans le monde </a:t>
            </a:r>
            <a:r>
              <a:rPr lang="en-US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est</a:t>
            </a:r>
            <a:r>
              <a:rPr lang="en-US" dirty="0">
                <a:ea typeface="MS Mincho" panose="02020609040205080304" pitchFamily="49" charset="-128"/>
                <a:cs typeface="Times New Roman" panose="02020603050405020304" pitchFamily="18" charset="0"/>
              </a:rPr>
              <a:t> un </a:t>
            </a:r>
            <a:r>
              <a:rPr lang="en-US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sujet</a:t>
            </a:r>
            <a:r>
              <a:rPr lang="en-US" dirty="0">
                <a:ea typeface="MS Mincho" panose="02020609040205080304" pitchFamily="49" charset="-128"/>
                <a:cs typeface="Times New Roman" panose="02020603050405020304" pitchFamily="18" charset="0"/>
              </a:rPr>
              <a:t> dans des </a:t>
            </a:r>
            <a:r>
              <a:rPr lang="en-US" b="1" dirty="0">
                <a:ea typeface="MS Mincho" panose="02020609040205080304" pitchFamily="49" charset="-128"/>
                <a:cs typeface="Times New Roman" panose="02020603050405020304" pitchFamily="18" charset="0"/>
              </a:rPr>
              <a:t>zones </a:t>
            </a:r>
            <a:r>
              <a:rPr lang="en-US" b="1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où</a:t>
            </a:r>
            <a:r>
              <a:rPr lang="en-US" b="1" dirty="0">
                <a:ea typeface="MS Mincho" panose="02020609040205080304" pitchFamily="49" charset="-128"/>
                <a:cs typeface="Times New Roman" panose="02020603050405020304" pitchFamily="18" charset="0"/>
              </a:rPr>
              <a:t> il y a des tensions sur la resource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ea typeface="MS Mincho" panose="02020609040205080304" pitchFamily="49" charset="-128"/>
                <a:cs typeface="Times New Roman" panose="02020603050405020304" pitchFamily="18" charset="0"/>
              </a:rPr>
              <a:t>On </a:t>
            </a:r>
            <a:r>
              <a:rPr lang="en-US" b="1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sait</a:t>
            </a:r>
            <a:r>
              <a:rPr lang="en-US" b="1" dirty="0">
                <a:ea typeface="MS Mincho" panose="02020609040205080304" pitchFamily="49" charset="-128"/>
                <a:cs typeface="Times New Roman" panose="02020603050405020304" pitchFamily="18" charset="0"/>
              </a:rPr>
              <a:t> faire</a:t>
            </a:r>
            <a:r>
              <a:rPr lang="en-US" dirty="0">
                <a:ea typeface="MS Mincho" panose="02020609040205080304" pitchFamily="49" charset="-128"/>
                <a:cs typeface="Times New Roman" panose="02020603050405020304" pitchFamily="18" charset="0"/>
              </a:rPr>
              <a:t> des </a:t>
            </a:r>
            <a:r>
              <a:rPr lang="en-US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systemes</a:t>
            </a:r>
            <a:r>
              <a:rPr lang="en-US" dirty="0"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n-US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refroidissement</a:t>
            </a:r>
            <a:r>
              <a:rPr lang="en-US" dirty="0">
                <a:ea typeface="MS Mincho" panose="02020609040205080304" pitchFamily="49" charset="-128"/>
                <a:cs typeface="Times New Roman" panose="02020603050405020304" pitchFamily="18" charset="0"/>
              </a:rPr>
              <a:t> qui </a:t>
            </a:r>
            <a:r>
              <a:rPr lang="en-US" b="1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consomment</a:t>
            </a:r>
            <a:r>
              <a:rPr lang="en-US" b="1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très</a:t>
            </a:r>
            <a:r>
              <a:rPr lang="en-US" b="1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peu</a:t>
            </a:r>
            <a:r>
              <a:rPr lang="en-US" b="1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d’eau</a:t>
            </a:r>
            <a:endParaRPr lang="en-US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US" sz="1800" b="1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FFCC54-DB64-4BE7-A9E2-A0A8365FAB17}"/>
              </a:ext>
            </a:extLst>
          </p:cNvPr>
          <p:cNvSpPr txBox="1"/>
          <p:nvPr/>
        </p:nvSpPr>
        <p:spPr>
          <a:xfrm>
            <a:off x="1541364" y="5615220"/>
            <a:ext cx="370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Source : Energy and AI – IEA 2025 / </a:t>
            </a:r>
            <a:r>
              <a:rPr lang="fr-FR" sz="1200" dirty="0">
                <a:hlinkClick r:id="rId3"/>
              </a:rPr>
              <a:t>https://www.iea.org/reports/energy-and-ai</a:t>
            </a:r>
            <a:r>
              <a:rPr lang="fr-FR" sz="1200" dirty="0"/>
              <a:t> 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54FC6DB-6577-4A9B-B3DF-6909818980D3}"/>
              </a:ext>
            </a:extLst>
          </p:cNvPr>
          <p:cNvGrpSpPr/>
          <p:nvPr/>
        </p:nvGrpSpPr>
        <p:grpSpPr>
          <a:xfrm>
            <a:off x="6836735" y="4930770"/>
            <a:ext cx="5399022" cy="923330"/>
            <a:chOff x="7481592" y="4975711"/>
            <a:chExt cx="4328607" cy="923330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95BCD94E-8A98-41EC-AB75-A07709656B38}"/>
                </a:ext>
              </a:extLst>
            </p:cNvPr>
            <p:cNvSpPr txBox="1"/>
            <p:nvPr/>
          </p:nvSpPr>
          <p:spPr>
            <a:xfrm>
              <a:off x="8103835" y="4975711"/>
              <a:ext cx="370636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l’eau</a:t>
              </a:r>
              <a:r>
                <a:rPr lang="en-US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coûte</a:t>
              </a:r>
              <a:r>
                <a:rPr lang="en-US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moins</a:t>
              </a:r>
              <a:r>
                <a:rPr lang="en-US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cher</a:t>
              </a:r>
              <a:r>
                <a:rPr lang="en-US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 que </a:t>
              </a:r>
              <a:r>
                <a:rPr lang="en-US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l’electricité</a:t>
              </a:r>
              <a:r>
                <a:rPr lang="en-US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b="1" dirty="0">
                  <a:ea typeface="MS Mincho" panose="02020609040205080304" pitchFamily="49" charset="-128"/>
                  <a:cs typeface="Times New Roman" panose="02020603050405020304" pitchFamily="18" charset="0"/>
                </a:rPr>
                <a:t>pour le </a:t>
              </a:r>
              <a:r>
                <a:rPr lang="en-US" b="1" dirty="0" err="1">
                  <a:ea typeface="MS Mincho" panose="02020609040205080304" pitchFamily="49" charset="-128"/>
                  <a:cs typeface="Times New Roman" panose="02020603050405020304" pitchFamily="18" charset="0"/>
                </a:rPr>
                <a:t>refroidissement</a:t>
              </a:r>
              <a:r>
                <a:rPr lang="en-US" b="1" dirty="0">
                  <a:ea typeface="MS Mincho" panose="02020609040205080304" pitchFamily="49" charset="-128"/>
                  <a:cs typeface="Times New Roman" panose="02020603050405020304" pitchFamily="18" charset="0"/>
                </a:rPr>
                <a:t> des datacenter</a:t>
              </a:r>
            </a:p>
          </p:txBody>
        </p:sp>
        <p:sp>
          <p:nvSpPr>
            <p:cNvPr id="11" name="Flèche : droite 10">
              <a:extLst>
                <a:ext uri="{FF2B5EF4-FFF2-40B4-BE49-F238E27FC236}">
                  <a16:creationId xmlns:a16="http://schemas.microsoft.com/office/drawing/2014/main" id="{75145E2E-CA24-497E-A6BF-BD139FB515BC}"/>
                </a:ext>
              </a:extLst>
            </p:cNvPr>
            <p:cNvSpPr/>
            <p:nvPr/>
          </p:nvSpPr>
          <p:spPr bwMode="auto">
            <a:xfrm>
              <a:off x="7481592" y="5052988"/>
              <a:ext cx="462013" cy="288758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10351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14B05-F608-46EB-A2FC-C61B5B029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CONSOMMATION D’EAU EN FRANCE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F4944D-996E-4181-9041-F6A043F721F5}"/>
              </a:ext>
            </a:extLst>
          </p:cNvPr>
          <p:cNvSpPr txBox="1"/>
          <p:nvPr/>
        </p:nvSpPr>
        <p:spPr>
          <a:xfrm>
            <a:off x="564562" y="928536"/>
            <a:ext cx="393043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US" sz="1800" b="1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b="1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En</a:t>
            </a:r>
            <a:r>
              <a:rPr lang="en-US" sz="1800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France, </a:t>
            </a:r>
            <a:r>
              <a:rPr lang="en-US" sz="1800" b="1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l’enjeu</a:t>
            </a:r>
            <a:r>
              <a:rPr lang="en-US" sz="1800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« </a:t>
            </a:r>
            <a:r>
              <a:rPr lang="en-US" sz="1800" b="1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eau</a:t>
            </a:r>
            <a:r>
              <a:rPr lang="en-US" sz="1800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&amp; datacenters » </a:t>
            </a:r>
            <a:r>
              <a:rPr lang="en-US" sz="1800" b="1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reste</a:t>
            </a:r>
            <a:r>
              <a:rPr lang="en-US" sz="1800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relativement</a:t>
            </a: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modeste</a:t>
            </a: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en</a:t>
            </a:r>
            <a:r>
              <a:rPr lang="en-US" sz="18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volume à </a:t>
            </a:r>
            <a:r>
              <a:rPr lang="en-US" sz="1800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l’échelle</a:t>
            </a:r>
            <a:r>
              <a:rPr lang="en-US" sz="18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nationale</a:t>
            </a:r>
            <a:r>
              <a:rPr lang="en-US" sz="18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avec des technologies </a:t>
            </a:r>
            <a:r>
              <a:rPr lang="en-US" sz="1800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en</a:t>
            </a:r>
            <a:r>
              <a:rPr lang="en-US" sz="18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boucles</a:t>
            </a:r>
            <a:r>
              <a:rPr lang="en-US" sz="18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fermées</a:t>
            </a:r>
            <a:r>
              <a:rPr lang="en-US" sz="18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Estimation de la </a:t>
            </a:r>
            <a:r>
              <a:rPr lang="en-US" dirty="0" err="1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consommation</a:t>
            </a:r>
            <a:r>
              <a:rPr lang="en-US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d’</a:t>
            </a:r>
            <a:r>
              <a:rPr lang="fr-FR" dirty="0">
                <a:ea typeface="MS Mincho" panose="02020609040205080304" pitchFamily="49" charset="-128"/>
                <a:cs typeface="Times New Roman" panose="02020603050405020304" pitchFamily="18" charset="0"/>
              </a:rPr>
              <a:t>e</a:t>
            </a:r>
            <a:r>
              <a:rPr lang="fr-FR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au de refroidissement « directe » : 10 TWh/an × 0,3–0,5 L/kWh (WUE) ≈ </a:t>
            </a:r>
            <a:r>
              <a:rPr lang="fr-FR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3 à 5 millions de m³/an</a:t>
            </a:r>
            <a:r>
              <a:rPr lang="fr-FR" b="1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*</a:t>
            </a:r>
            <a:endParaRPr lang="en-US" b="1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7B59A7-B0A7-4028-8C1D-2B20AD12E735}"/>
              </a:ext>
            </a:extLst>
          </p:cNvPr>
          <p:cNvSpPr txBox="1"/>
          <p:nvPr/>
        </p:nvSpPr>
        <p:spPr>
          <a:xfrm>
            <a:off x="7898738" y="1185862"/>
            <a:ext cx="393043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Selon l’ARCEP</a:t>
            </a:r>
            <a:r>
              <a:rPr lang="fr-FR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, la consommation directe des Datacenter en 2023 serait de </a:t>
            </a:r>
            <a:r>
              <a:rPr lang="fr-FR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0,6 millions de m³/an </a:t>
            </a:r>
            <a:endParaRPr lang="fr-FR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/>
            <a:endParaRPr lang="fr-FR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/>
            <a:r>
              <a:rPr lang="fr-FR" sz="1200" dirty="0">
                <a:ea typeface="MS Mincho" panose="02020609040205080304" pitchFamily="49" charset="-128"/>
                <a:cs typeface="Times New Roman" panose="02020603050405020304" pitchFamily="18" charset="0"/>
                <a:hlinkClick r:id="rId2"/>
              </a:rPr>
              <a:t>Source : https://www.arcep.fr/uploads/tx_gspublication/pour-un-numerique-soutenable_edition2025_infographies.pdf</a:t>
            </a:r>
            <a:r>
              <a:rPr lang="fr-FR" sz="1200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ABFFE61-2A1A-495D-BFDA-E95E8FE8DA64}"/>
              </a:ext>
            </a:extLst>
          </p:cNvPr>
          <p:cNvSpPr txBox="1"/>
          <p:nvPr/>
        </p:nvSpPr>
        <p:spPr>
          <a:xfrm>
            <a:off x="7981112" y="3872558"/>
            <a:ext cx="364632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Selon la commission Européenne</a:t>
            </a:r>
            <a:r>
              <a:rPr lang="fr-FR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0,3 millions de m³/an en 2025</a:t>
            </a:r>
          </a:p>
          <a:p>
            <a:pPr lvl="1"/>
            <a:endParaRPr lang="en-US" sz="12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r>
              <a:rPr lang="en-US" sz="1200" i="1" u="sng" dirty="0">
                <a:solidFill>
                  <a:srgbClr val="000000"/>
                </a:solidFill>
                <a:latin typeface="Arial" panose="020B0604020202020204" pitchFamily="34" charset="0"/>
              </a:rPr>
              <a:t>Source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en-US" sz="120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Assessment of the energy performance and sustainability of data </a:t>
            </a:r>
            <a:r>
              <a:rPr lang="en-US" sz="1200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centres</a:t>
            </a:r>
            <a:r>
              <a:rPr lang="en-US" sz="120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in EU</a:t>
            </a:r>
            <a:endParaRPr lang="fr-FR" sz="1200" i="1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/>
            <a:endParaRPr lang="fr-FR" dirty="0"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0FCEF40-8A71-4536-B2BA-5DFD5C2BE3E3}"/>
              </a:ext>
            </a:extLst>
          </p:cNvPr>
          <p:cNvSpPr txBox="1"/>
          <p:nvPr/>
        </p:nvSpPr>
        <p:spPr>
          <a:xfrm>
            <a:off x="818096" y="5221034"/>
            <a:ext cx="389128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i="1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fr-FR" sz="1400" b="1" i="1" dirty="0"/>
              <a:t>consommation annuelle d'une ville moyenne française comptant entre 55 000 et 90 000 habitants.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BA25FE5-BFB7-46EE-BB19-A2E3AE64F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007" y="1329949"/>
            <a:ext cx="3221780" cy="315810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8DB2E2D-92EF-4303-81DB-C15BE2DCDE15}"/>
              </a:ext>
            </a:extLst>
          </p:cNvPr>
          <p:cNvSpPr txBox="1"/>
          <p:nvPr/>
        </p:nvSpPr>
        <p:spPr>
          <a:xfrm>
            <a:off x="5018293" y="5135031"/>
            <a:ext cx="30674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u="sng" dirty="0"/>
              <a:t>Source </a:t>
            </a:r>
            <a:r>
              <a:rPr lang="fr-FR" sz="1200" dirty="0"/>
              <a:t>: France stratégie / La demande en eau Prospective territorialisée à l’horizon 2050</a:t>
            </a:r>
          </a:p>
        </p:txBody>
      </p:sp>
    </p:spTree>
    <p:extLst>
      <p:ext uri="{BB962C8B-B14F-4D97-AF65-F5344CB8AC3E}">
        <p14:creationId xmlns:p14="http://schemas.microsoft.com/office/powerpoint/2010/main" val="247051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14B05-F608-46EB-A2FC-C61B5B029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CHALLENGES REFFROIDISSEMENT DATACENTER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F4944D-996E-4181-9041-F6A043F721F5}"/>
              </a:ext>
            </a:extLst>
          </p:cNvPr>
          <p:cNvSpPr txBox="1"/>
          <p:nvPr/>
        </p:nvSpPr>
        <p:spPr>
          <a:xfrm>
            <a:off x="240773" y="841346"/>
            <a:ext cx="814122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accent6"/>
                </a:solidFill>
              </a:rPr>
              <a:t>« HEAT WALL » </a:t>
            </a:r>
            <a:r>
              <a:rPr lang="fr-FR" dirty="0"/>
              <a:t>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/>
              <a:t>racks pour l’IA de </a:t>
            </a:r>
            <a:r>
              <a:rPr lang="fr-FR" b="1" dirty="0"/>
              <a:t>1MW  potentiels en 2040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b="1" dirty="0"/>
              <a:t>Densité de chaleur impossibles à refroidir par air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b="1" dirty="0"/>
              <a:t>Nécessité des innovations (Direct </a:t>
            </a:r>
            <a:r>
              <a:rPr lang="fr-FR" b="1" dirty="0" err="1"/>
              <a:t>Liquid</a:t>
            </a:r>
            <a:r>
              <a:rPr lang="fr-FR" b="1" dirty="0"/>
              <a:t> </a:t>
            </a:r>
            <a:r>
              <a:rPr lang="fr-FR" b="1" dirty="0" err="1"/>
              <a:t>Cooling</a:t>
            </a:r>
            <a:r>
              <a:rPr lang="fr-FR" b="1" dirty="0"/>
              <a:t> et immersions)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DATACENTER utilisent en majorité de l’eau potable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/>
              <a:t>Possibilités traitement et réutilisation des eaux (initiatives MICROSOFT, AMAZON </a:t>
            </a:r>
            <a:r>
              <a:rPr lang="fr-FR" b="1" dirty="0"/>
              <a:t>Datacenter « water positive </a:t>
            </a:r>
            <a:r>
              <a:rPr lang="fr-FR" dirty="0"/>
              <a:t>»…)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Températures de sortie trop basses </a:t>
            </a:r>
            <a:r>
              <a:rPr lang="fr-FR" dirty="0"/>
              <a:t>pour être valorisée facilement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/>
              <a:t>Système </a:t>
            </a:r>
            <a:r>
              <a:rPr lang="fr-FR" b="1" dirty="0">
                <a:solidFill>
                  <a:schemeClr val="accent6"/>
                </a:solidFill>
              </a:rPr>
              <a:t>pour rehausser la température de sortie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b="1" dirty="0"/>
              <a:t>Possibilités du hardware de fonctionner à plus haute température</a:t>
            </a:r>
          </a:p>
          <a:p>
            <a:pPr lvl="1"/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accent6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Diminution de la consommation d’eau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b="1" dirty="0">
                <a:ea typeface="MS Mincho" panose="02020609040205080304" pitchFamily="49" charset="-128"/>
                <a:cs typeface="Times New Roman" panose="02020603050405020304" pitchFamily="18" charset="0"/>
              </a:rPr>
              <a:t>Diminution du WUE </a:t>
            </a:r>
            <a:r>
              <a:rPr lang="fr-FR" dirty="0"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fr-FR" dirty="0" err="1"/>
              <a:t>Climate</a:t>
            </a:r>
            <a:r>
              <a:rPr lang="fr-FR" dirty="0"/>
              <a:t> Neutral Datacenter Pacte propose de </a:t>
            </a: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fixer en Europe comme limite maximale 0,4 L/kWh</a:t>
            </a:r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d’ici </a:t>
            </a: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2040</a:t>
            </a:r>
            <a:r>
              <a:rPr lang="fr-FR" b="1" dirty="0"/>
              <a:t>)</a:t>
            </a:r>
            <a:endParaRPr lang="en-US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b="1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0BE625-51CE-4954-9CE9-CEFDBEE33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1" y="1245129"/>
            <a:ext cx="3436937" cy="343693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DFFEBEA-C687-4EB6-82AA-8068A8C44C01}"/>
              </a:ext>
            </a:extLst>
          </p:cNvPr>
          <p:cNvSpPr txBox="1"/>
          <p:nvPr/>
        </p:nvSpPr>
        <p:spPr>
          <a:xfrm>
            <a:off x="8382001" y="4701165"/>
            <a:ext cx="335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1" dirty="0">
                <a:solidFill>
                  <a:srgbClr val="000000"/>
                </a:solidFill>
                <a:effectLst/>
              </a:rPr>
              <a:t>the new modular bayed solution delivers a cooling output of over 1 megawatts, ideal for the high power densities of AI applications.</a:t>
            </a:r>
            <a:endParaRPr lang="fr-FR" sz="1200" i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90ABC8-6011-43DD-AC25-E77DDFFD7D34}"/>
              </a:ext>
            </a:extLst>
          </p:cNvPr>
          <p:cNvSpPr txBox="1"/>
          <p:nvPr/>
        </p:nvSpPr>
        <p:spPr>
          <a:xfrm>
            <a:off x="8358717" y="5592669"/>
            <a:ext cx="38332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4"/>
              </a:rPr>
              <a:t>https://www.rittal.com/gr-en/Company/Press/Pressemeldungen/PI_DLC</a:t>
            </a:r>
            <a:r>
              <a:rPr lang="fr-F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6485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6BC7CF4-166C-4CB4-B675-2D9F504B4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TRAFFIC : LA VIDEO EST LE PLUS GROS UTILISATEUR</a:t>
            </a:r>
          </a:p>
        </p:txBody>
      </p:sp>
      <p:pic>
        <p:nvPicPr>
          <p:cNvPr id="4" name="Picture 2" descr="Infographie: Le streaming vidéo représente 61 % du trafic Internet | Statista">
            <a:extLst>
              <a:ext uri="{FF2B5EF4-FFF2-40B4-BE49-F238E27FC236}">
                <a16:creationId xmlns:a16="http://schemas.microsoft.com/office/drawing/2014/main" id="{5210398D-EFBC-4DA2-BF39-24B46B509CD9}"/>
              </a:ext>
            </a:extLst>
          </p:cNvPr>
          <p:cNvPicPr/>
          <p:nvPr/>
        </p:nvPicPr>
        <p:blipFill>
          <a:blip r:embed="rId2"/>
          <a:srcRect t="4276" b="10030"/>
          <a:stretch/>
        </p:blipFill>
        <p:spPr bwMode="auto">
          <a:xfrm>
            <a:off x="5534442" y="949841"/>
            <a:ext cx="6477000" cy="5308360"/>
          </a:xfrm>
          <a:prstGeom prst="rect">
            <a:avLst/>
          </a:pr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CE83139-7ECC-4E1C-9C6A-3200BF1B30D5}"/>
              </a:ext>
            </a:extLst>
          </p:cNvPr>
          <p:cNvSpPr txBox="1"/>
          <p:nvPr/>
        </p:nvSpPr>
        <p:spPr>
          <a:xfrm>
            <a:off x="625547" y="1672502"/>
            <a:ext cx="45737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Les </a:t>
            </a:r>
            <a:r>
              <a:rPr lang="fr-FR" b="1" dirty="0"/>
              <a:t>réseaux peuvent absorber l’évolution du </a:t>
            </a:r>
            <a:r>
              <a:rPr lang="fr-FR" b="1" dirty="0" err="1"/>
              <a:t>traffic</a:t>
            </a:r>
            <a:r>
              <a:rPr lang="fr-FR" b="1" dirty="0"/>
              <a:t> internet</a:t>
            </a:r>
            <a:r>
              <a:rPr lang="fr-FR" dirty="0"/>
              <a:t> en cours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La quantité de </a:t>
            </a:r>
            <a:r>
              <a:rPr lang="fr-FR" b="1" dirty="0"/>
              <a:t>données industrielles sont minimes </a:t>
            </a:r>
            <a:r>
              <a:rPr lang="fr-FR" dirty="0"/>
              <a:t>en comparaison des usages B2C (faibles Kilo-octets mais grande fréquence)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1AD2C52-FA82-40DA-A85F-1323670642E6}"/>
              </a:ext>
            </a:extLst>
          </p:cNvPr>
          <p:cNvGrpSpPr/>
          <p:nvPr/>
        </p:nvGrpSpPr>
        <p:grpSpPr>
          <a:xfrm>
            <a:off x="256309" y="4781735"/>
            <a:ext cx="5468088" cy="1200329"/>
            <a:chOff x="256309" y="4781735"/>
            <a:chExt cx="5468088" cy="1200329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C8975C0D-9828-4674-A134-47799AB7CF02}"/>
                </a:ext>
              </a:extLst>
            </p:cNvPr>
            <p:cNvSpPr txBox="1"/>
            <p:nvPr/>
          </p:nvSpPr>
          <p:spPr>
            <a:xfrm>
              <a:off x="731838" y="4781735"/>
              <a:ext cx="49925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C’est </a:t>
              </a:r>
              <a:r>
                <a:rPr lang="fr-FR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l’explosion potentielle des usages B2C (XR, VA, </a:t>
              </a:r>
              <a:r>
                <a:rPr lang="fr-FR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Metavers</a:t>
              </a:r>
              <a:r>
                <a:rPr lang="fr-FR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…) plus que B2B  de qui va dimensionner </a:t>
              </a:r>
              <a:r>
                <a:rPr lang="fr-FR" b="1" dirty="0"/>
                <a:t>les infrastructures </a:t>
              </a:r>
              <a:r>
                <a:rPr lang="fr-FR" b="1" dirty="0" err="1"/>
                <a:t>telecom</a:t>
              </a:r>
              <a:endParaRPr lang="fr-FR" b="1" dirty="0"/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9590253-F593-4A75-81EF-82F7F653B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6309" y="4827294"/>
              <a:ext cx="475529" cy="3231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887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D63354-F890-4943-9ACB-DCFDBBF2D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VIRTUALISATION DES RESEAUX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8EE4D3-4873-4B24-956E-BC40F0D51564}"/>
              </a:ext>
            </a:extLst>
          </p:cNvPr>
          <p:cNvSpPr txBox="1"/>
          <p:nvPr/>
        </p:nvSpPr>
        <p:spPr>
          <a:xfrm>
            <a:off x="731838" y="1302042"/>
            <a:ext cx="555043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Architectures </a:t>
            </a:r>
            <a:r>
              <a:rPr lang="fr-FR" b="1" dirty="0" err="1"/>
              <a:t>vRAN</a:t>
            </a:r>
            <a:r>
              <a:rPr lang="fr-FR" b="1" dirty="0"/>
              <a:t>, Open RAN/O-RAN, cloud native </a:t>
            </a:r>
            <a:r>
              <a:rPr lang="fr-FR" dirty="0"/>
              <a:t>pourraient modifier la captation de valeur …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Mouvement de </a:t>
            </a:r>
            <a:r>
              <a:rPr lang="fr-FR" b="1" dirty="0">
                <a:solidFill>
                  <a:schemeClr val="accent6"/>
                </a:solidFill>
              </a:rPr>
              <a:t>désengagement immobilier des </a:t>
            </a:r>
            <a:r>
              <a:rPr lang="fr-FR" b="1" dirty="0" err="1">
                <a:solidFill>
                  <a:schemeClr val="accent6"/>
                </a:solidFill>
              </a:rPr>
              <a:t>telcos</a:t>
            </a:r>
            <a:r>
              <a:rPr lang="fr-FR" b="1" dirty="0">
                <a:solidFill>
                  <a:schemeClr val="accent6"/>
                </a:solidFill>
              </a:rPr>
              <a:t> </a:t>
            </a:r>
            <a:r>
              <a:rPr lang="fr-FR" dirty="0"/>
              <a:t>(Verizon–Equinix, </a:t>
            </a:r>
            <a:r>
              <a:rPr lang="fr-FR" b="1" dirty="0"/>
              <a:t>SFR-</a:t>
            </a:r>
            <a:r>
              <a:rPr lang="fr-FR" b="1" dirty="0" err="1"/>
              <a:t>UltraEdge</a:t>
            </a:r>
            <a:r>
              <a:rPr lang="fr-FR" dirty="0"/>
              <a:t>…)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Arrivée de </a:t>
            </a:r>
            <a:r>
              <a:rPr lang="fr-FR" b="1" dirty="0">
                <a:solidFill>
                  <a:schemeClr val="accent6"/>
                </a:solidFill>
              </a:rPr>
              <a:t>nouvelles briques satellites </a:t>
            </a:r>
            <a:r>
              <a:rPr lang="fr-FR" dirty="0"/>
              <a:t>(Rachat de l’opérateur </a:t>
            </a:r>
            <a:r>
              <a:rPr lang="fr-FR" b="1" dirty="0" err="1"/>
              <a:t>EchoStar</a:t>
            </a:r>
            <a:r>
              <a:rPr lang="fr-FR" b="1" dirty="0"/>
              <a:t> par </a:t>
            </a:r>
            <a:r>
              <a:rPr lang="fr-FR" b="1" dirty="0" err="1"/>
              <a:t>StarLink</a:t>
            </a:r>
            <a:r>
              <a:rPr lang="fr-FR" dirty="0"/>
              <a:t>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5F9D192-5611-4127-B58F-234D640C6BBB}"/>
              </a:ext>
            </a:extLst>
          </p:cNvPr>
          <p:cNvGrpSpPr/>
          <p:nvPr/>
        </p:nvGrpSpPr>
        <p:grpSpPr>
          <a:xfrm>
            <a:off x="765513" y="5577525"/>
            <a:ext cx="10660973" cy="369332"/>
            <a:chOff x="973520" y="5146228"/>
            <a:chExt cx="10660973" cy="369332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BFB324C-48F6-40A9-9D23-2148AAE45B8A}"/>
                </a:ext>
              </a:extLst>
            </p:cNvPr>
            <p:cNvSpPr txBox="1"/>
            <p:nvPr/>
          </p:nvSpPr>
          <p:spPr>
            <a:xfrm>
              <a:off x="1502009" y="5146228"/>
              <a:ext cx="1013248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b="1" dirty="0">
                  <a:solidFill>
                    <a:schemeClr val="accent6"/>
                  </a:solidFill>
                </a:rPr>
                <a:t>Virtualisation et hybridation des réseaux </a:t>
              </a:r>
              <a:r>
                <a:rPr lang="fr-FR" b="1" dirty="0"/>
                <a:t>: </a:t>
              </a:r>
              <a:r>
                <a:rPr lang="fr-FR" dirty="0"/>
                <a:t>le tout </a:t>
              </a:r>
              <a:r>
                <a:rPr lang="fr-FR" b="1" dirty="0"/>
                <a:t>orchestré de plus en plus par de l’IA</a:t>
              </a: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C09A04B-5335-479C-B2DC-0C6A8AB7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3520" y="5169336"/>
              <a:ext cx="475529" cy="323116"/>
            </a:xfrm>
            <a:prstGeom prst="rect">
              <a:avLst/>
            </a:prstGeom>
          </p:spPr>
        </p:pic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32776BB-BA1C-4F89-9E7E-86CCFDAF3CFC}"/>
              </a:ext>
            </a:extLst>
          </p:cNvPr>
          <p:cNvGrpSpPr/>
          <p:nvPr/>
        </p:nvGrpSpPr>
        <p:grpSpPr>
          <a:xfrm>
            <a:off x="7006856" y="1009590"/>
            <a:ext cx="4356690" cy="4451755"/>
            <a:chOff x="7006856" y="1009590"/>
            <a:chExt cx="4356690" cy="445175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947CF94-B876-4679-A66E-C37DA2B08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06856" y="1009590"/>
              <a:ext cx="4280441" cy="3504578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F011E912-4776-4899-A044-1F03EA6049D3}"/>
                </a:ext>
              </a:extLst>
            </p:cNvPr>
            <p:cNvSpPr txBox="1"/>
            <p:nvPr/>
          </p:nvSpPr>
          <p:spPr>
            <a:xfrm>
              <a:off x="7006856" y="4630348"/>
              <a:ext cx="43566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hlinkClick r:id="rId4"/>
                </a:rPr>
                <a:t>https://www.journaldugeek.com/2025/11/28/starlink-vs-amazon-leo-la-guerre-est-declaree-pour-linternet-par-satellite-a-1-gb-s/</a:t>
              </a:r>
              <a:endParaRPr lang="fr-FR" sz="1200" dirty="0"/>
            </a:p>
            <a:p>
              <a:endParaRPr lang="fr-F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1940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D63354-F890-4943-9ACB-DCFDBBF2D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TELECOM : UN ATOUT POUR l’EUROPE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8EE4D3-4873-4B24-956E-BC40F0D51564}"/>
              </a:ext>
            </a:extLst>
          </p:cNvPr>
          <p:cNvSpPr txBox="1"/>
          <p:nvPr/>
        </p:nvSpPr>
        <p:spPr>
          <a:xfrm>
            <a:off x="431801" y="2565198"/>
            <a:ext cx="481965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Des </a:t>
            </a:r>
            <a:r>
              <a:rPr lang="fr-FR" b="1" dirty="0"/>
              <a:t>opérateurs</a:t>
            </a:r>
            <a:r>
              <a:rPr lang="fr-FR" dirty="0"/>
              <a:t> et acteurs majeurs</a:t>
            </a:r>
            <a:r>
              <a:rPr lang="fr-FR" b="1" dirty="0"/>
              <a:t> </a:t>
            </a:r>
            <a:r>
              <a:rPr lang="fr-FR" dirty="0"/>
              <a:t>(NOKIA, ERICSSON, Alcatel </a:t>
            </a:r>
            <a:r>
              <a:rPr lang="fr-FR" dirty="0" err="1"/>
              <a:t>Submarine</a:t>
            </a:r>
            <a:r>
              <a:rPr lang="fr-FR" dirty="0"/>
              <a:t> Networks (ASN)…) </a:t>
            </a:r>
            <a:r>
              <a:rPr lang="fr-FR" b="1" dirty="0"/>
              <a:t>peuvent jouer un rôle dans cette évolution des réseaux  </a:t>
            </a:r>
            <a:r>
              <a:rPr lang="fr-FR" dirty="0"/>
              <a:t>:</a:t>
            </a:r>
          </a:p>
          <a:p>
            <a:endParaRPr lang="fr-FR" b="1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La </a:t>
            </a:r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« souveraineté » et </a:t>
            </a: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confidentialité des data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Garantir aux entreprises la </a:t>
            </a: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faible latence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b="1" dirty="0"/>
              <a:t>Participer à la </a:t>
            </a: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résilience des boucles locales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DC3D2B3-B083-4FD1-809A-CA9699AA520E}"/>
              </a:ext>
            </a:extLst>
          </p:cNvPr>
          <p:cNvSpPr txBox="1"/>
          <p:nvPr/>
        </p:nvSpPr>
        <p:spPr>
          <a:xfrm>
            <a:off x="508001" y="1150181"/>
            <a:ext cx="45042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Qui va capter la valeur</a:t>
            </a:r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 </a:t>
            </a:r>
            <a:r>
              <a:rPr lang="fr-FR" dirty="0"/>
              <a:t>et va </a:t>
            </a:r>
            <a:r>
              <a:rPr lang="fr-FR" b="1" dirty="0"/>
              <a:t>qui va rester  </a:t>
            </a: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cantonné au rôle de « fournisseur de tuyau </a:t>
            </a:r>
            <a:r>
              <a:rPr lang="fr-FR" b="1" dirty="0"/>
              <a:t>»</a:t>
            </a:r>
            <a:r>
              <a:rPr lang="fr-FR" dirty="0"/>
              <a:t> avec de faibles marges ?</a:t>
            </a:r>
          </a:p>
        </p:txBody>
      </p:sp>
      <p:pic>
        <p:nvPicPr>
          <p:cNvPr id="12290" name="Picture 2" descr="Telegeography internet cables map">
            <a:extLst>
              <a:ext uri="{FF2B5EF4-FFF2-40B4-BE49-F238E27FC236}">
                <a16:creationId xmlns:a16="http://schemas.microsoft.com/office/drawing/2014/main" id="{A21C44C4-7A39-49A6-9D68-52898990D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51" y="1078108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E75529-FABF-4D64-81E9-279834621D09}"/>
              </a:ext>
            </a:extLst>
          </p:cNvPr>
          <p:cNvSpPr txBox="1"/>
          <p:nvPr/>
        </p:nvSpPr>
        <p:spPr>
          <a:xfrm>
            <a:off x="5410201" y="4871082"/>
            <a:ext cx="66675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i="1" dirty="0"/>
              <a:t>Une grande partie du trafic international passe par les câbles </a:t>
            </a:r>
            <a:r>
              <a:rPr lang="fr-FR" sz="1600" b="1" i="1" dirty="0"/>
              <a:t>sous-marins, désormais massivement financés ou co-possédés par Google, Meta, Microsoft…</a:t>
            </a:r>
          </a:p>
        </p:txBody>
      </p:sp>
    </p:spTree>
    <p:extLst>
      <p:ext uri="{BB962C8B-B14F-4D97-AF65-F5344CB8AC3E}">
        <p14:creationId xmlns:p14="http://schemas.microsoft.com/office/powerpoint/2010/main" val="402461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Data 240">
      <a:dk1>
        <a:srgbClr val="262626"/>
      </a:dk1>
      <a:lt1>
        <a:sysClr val="window" lastClr="FFFFFF"/>
      </a:lt1>
      <a:dk2>
        <a:srgbClr val="262626"/>
      </a:dk2>
      <a:lt2>
        <a:srgbClr val="FFFFFF"/>
      </a:lt2>
      <a:accent1>
        <a:srgbClr val="8950FF"/>
      </a:accent1>
      <a:accent2>
        <a:srgbClr val="0CDAEA"/>
      </a:accent2>
      <a:accent3>
        <a:srgbClr val="05F29B"/>
      </a:accent3>
      <a:accent4>
        <a:srgbClr val="FFFF15"/>
      </a:accent4>
      <a:accent5>
        <a:srgbClr val="4715FF"/>
      </a:accent5>
      <a:accent6>
        <a:srgbClr val="EE15FF"/>
      </a:accent6>
      <a:hlink>
        <a:srgbClr val="EE15FF"/>
      </a:hlink>
      <a:folHlink>
        <a:srgbClr val="EE15FF"/>
      </a:folHlink>
    </a:clrScheme>
    <a:fontScheme name="CEA POPINS">
      <a:majorFont>
        <a:latin typeface="Poppins Black"/>
        <a:ea typeface="Arial"/>
        <a:cs typeface="Arial"/>
      </a:majorFont>
      <a:minorFont>
        <a:latin typeface="Poppin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2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PPT-CEA final-V6 Poppins</Template>
  <TotalTime>16057</TotalTime>
  <Words>1668</Words>
  <Application>Microsoft Office PowerPoint</Application>
  <PresentationFormat>Grand écran</PresentationFormat>
  <Paragraphs>178</Paragraphs>
  <Slides>22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Poppins ExtraBold</vt:lpstr>
      <vt:lpstr>Arial</vt:lpstr>
      <vt:lpstr>Poppins</vt:lpstr>
      <vt:lpstr>Times New Roman</vt:lpstr>
      <vt:lpstr>Calibri</vt:lpstr>
      <vt:lpstr>Poppins Black</vt:lpstr>
      <vt:lpstr>Wingdings</vt:lpstr>
      <vt:lpstr>Thème Office</vt:lpstr>
      <vt:lpstr>Etude prospective sur l’évolution des infrastructures numériques et des DATACENTER à l’horizon 2040</vt:lpstr>
      <vt:lpstr>Participants au groupe prospectif</vt:lpstr>
      <vt:lpstr>EXPERTS INTERVIEWES</vt:lpstr>
      <vt:lpstr>CONSOMMATION EN EAU DU REFROIDISSEMENT DES DATACENTER MONDE</vt:lpstr>
      <vt:lpstr>CONSOMMATION D’EAU EN FRANCE</vt:lpstr>
      <vt:lpstr>CHALLENGES REFFROIDISSEMENT DATACENTER</vt:lpstr>
      <vt:lpstr>TRAFFIC : LA VIDEO EST LE PLUS GROS UTILISATEUR</vt:lpstr>
      <vt:lpstr>UNE VIRTUALISATION DES RESEAUX</vt:lpstr>
      <vt:lpstr>TELECOM : UN ATOUT POUR l’EUROPE</vt:lpstr>
      <vt:lpstr>BITCOIN ET IA : LE PIVOT VERS LE HPC</vt:lpstr>
      <vt:lpstr>MINAGE, CALCUL IA ET ARBITRAGE ENERGETIQUE</vt:lpstr>
      <vt:lpstr>AUTONOMIE STRATEGIQUE</vt:lpstr>
      <vt:lpstr>Présentation PowerPoint</vt:lpstr>
      <vt:lpstr>HYPOTHESES SUR LES DONNEES MONDIALES</vt:lpstr>
      <vt:lpstr>CYCLES CENTRALISATION/DECENTRALISATION DU DIGITAL</vt:lpstr>
      <vt:lpstr>CYCLES CENTRALISATION/DECENTRALISATION DANS L’ENERGIE</vt:lpstr>
      <vt:lpstr>DIGITAL vs ENERGIE</vt:lpstr>
      <vt:lpstr>NOUVEAU PARADIGME</vt:lpstr>
      <vt:lpstr>EMERALD AI / NVIDIA</vt:lpstr>
      <vt:lpstr>DIGITALISATION DU MONDE SUBIE OU CHOISIE ?</vt:lpstr>
      <vt:lpstr>EFFICIENCE &amp; RESILIENCE</vt:lpstr>
      <vt:lpstr>Timothee.silvestre@cea.fr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Masque-de-presentation-Poppins-PPTX</dc:title>
  <dc:creator>HARTMANN Marion</dc:creator>
  <cp:lastModifiedBy>SILVESTRE Timothée 244385</cp:lastModifiedBy>
  <cp:revision>616</cp:revision>
  <dcterms:created xsi:type="dcterms:W3CDTF">2023-02-14T14:24:13Z</dcterms:created>
  <dcterms:modified xsi:type="dcterms:W3CDTF">2026-07-01T07:36:11Z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0x010100108A61D7BE634F76874FDC084DD0BD15009E39C29C26594BAC90AC8ED3FDFD77E000BCE28098BA0F0B45BA4517838BD1AEEF</vt:lpwstr>
  </property>
  <property fmtid="{D5CDD505-2E9C-101B-9397-08002B2CF9AE}" pid="3" name="CollabXmlContent">
    <vt:lpwstr>&lt;CollabItems&gt;_x000d_
  &lt;CollabItem&gt;_x000d_
    &lt;FileLeafRef&gt;Masque-de-presentation-Poppins-PPTX.pptx&lt;/FileLeafRef&gt;_x000d_
    &lt;Title&gt;Masque-de-presentation-Poppins-PPTX&lt;/Title&gt;_x000d_
    &lt;CollabTypeDocument&gt;Procédure&lt;/CollabTypeDocument&gt;_x000d_
    &lt;CollabObjetResume /&gt;_x000d_
    &lt;CollabE</vt:lpwstr>
  </property>
  <property fmtid="{D5CDD505-2E9C-101B-9397-08002B2CF9AE}" pid="4" name="IsCollabDocument">
    <vt:bool>true</vt:bool>
  </property>
  <property fmtid="{D5CDD505-2E9C-101B-9397-08002B2CF9AE}" pid="5" name="CollabEmetteur">
    <vt:lpwstr>16;#DCOM|5d454b4e-7aaa-470d-be17-032317e26456</vt:lpwstr>
  </property>
  <property fmtid="{D5CDD505-2E9C-101B-9397-08002B2CF9AE}" pid="6" name="I2ICODE">
    <vt:lpwstr>COLLAB</vt:lpwstr>
  </property>
  <property fmtid="{D5CDD505-2E9C-101B-9397-08002B2CF9AE}" pid="7" name="WebApplicationID">
    <vt:lpwstr>bb36ce6d-0f69-46d8-b0d4-d9bf5a87d995</vt:lpwstr>
  </property>
  <property fmtid="{D5CDD505-2E9C-101B-9397-08002B2CF9AE}" pid="8" name="I2ISITECODE">
    <vt:lpwstr/>
  </property>
</Properties>
</file>